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8" r:id="rId3"/>
    <p:sldId id="257" r:id="rId4"/>
    <p:sldId id="270" r:id="rId5"/>
    <p:sldId id="258" r:id="rId6"/>
    <p:sldId id="269" r:id="rId7"/>
    <p:sldId id="271" r:id="rId8"/>
    <p:sldId id="264" r:id="rId9"/>
    <p:sldId id="263" r:id="rId10"/>
    <p:sldId id="275" r:id="rId11"/>
    <p:sldId id="260" r:id="rId12"/>
    <p:sldId id="262" r:id="rId13"/>
    <p:sldId id="259" r:id="rId14"/>
    <p:sldId id="267" r:id="rId15"/>
    <p:sldId id="261" r:id="rId16"/>
    <p:sldId id="266" r:id="rId17"/>
    <p:sldId id="265"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E6E6E6"/>
    <a:srgbClr val="A50021"/>
    <a:srgbClr val="FF66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6" autoAdjust="0"/>
    <p:restoredTop sz="88235" autoAdjust="0"/>
  </p:normalViewPr>
  <p:slideViewPr>
    <p:cSldViewPr snapToGrid="0">
      <p:cViewPr>
        <p:scale>
          <a:sx n="54" d="100"/>
          <a:sy n="54" d="100"/>
        </p:scale>
        <p:origin x="984"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3FA73-26E7-408C-A6E7-40113DB991BF}" type="datetimeFigureOut">
              <a:rPr lang="en-US" smtClean="0"/>
              <a:t>1/16/2017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7CDC31-B170-4FA6-99E7-CF6B841168E5}" type="slidenum">
              <a:rPr lang="en-US" smtClean="0"/>
              <a:t>‹#›</a:t>
            </a:fld>
            <a:endParaRPr lang="en-US"/>
          </a:p>
        </p:txBody>
      </p:sp>
    </p:spTree>
    <p:extLst>
      <p:ext uri="{BB962C8B-B14F-4D97-AF65-F5344CB8AC3E}">
        <p14:creationId xmlns:p14="http://schemas.microsoft.com/office/powerpoint/2010/main" val="2554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briefly tell you a little bit about ourselves. As</a:t>
            </a:r>
            <a:r>
              <a:rPr lang="en-US" baseline="0" dirty="0" smtClean="0"/>
              <a:t> most of you know the university of Florida is a research intensive public university as is the academic medical center there. It also happens to be a safety net institution for north central Florida. And so many under-insured and uninsured patients pass through our doors.</a:t>
            </a:r>
          </a:p>
          <a:p>
            <a:endParaRPr lang="en-US" baseline="0" dirty="0" smtClean="0"/>
          </a:p>
          <a:p>
            <a:r>
              <a:rPr lang="en-US" baseline="0" dirty="0" smtClean="0"/>
              <a:t>Despite what you hear in the news about national healthcare, there have been some positive trends in recent years. One of them is we are becoming more and more quality metric driven. For the first time in history, technology now allows us to track things we could never track before. We follow readmission rates, ED usage by pts, patient satisfaction, even uptake of advance directives. You name it and we can now measure it. </a:t>
            </a:r>
          </a:p>
          <a:p>
            <a:endParaRPr lang="en-US" baseline="0" dirty="0" smtClean="0"/>
          </a:p>
          <a:p>
            <a:r>
              <a:rPr lang="en-US" baseline="0" dirty="0" smtClean="0"/>
              <a:t>This is a new transparency we’ve never had before which quickly brings to light any inequalities. One inequality you know better than anyone is limited health literacy. We know it is associated with all kinds of bad things from more hospital readmissions to higher mortality rates.</a:t>
            </a:r>
            <a:endParaRPr lang="en-US" dirty="0"/>
          </a:p>
        </p:txBody>
      </p:sp>
      <p:sp>
        <p:nvSpPr>
          <p:cNvPr id="4" name="Slide Number Placeholder 3"/>
          <p:cNvSpPr>
            <a:spLocks noGrp="1"/>
          </p:cNvSpPr>
          <p:nvPr>
            <p:ph type="sldNum" sz="quarter" idx="10"/>
          </p:nvPr>
        </p:nvSpPr>
        <p:spPr/>
        <p:txBody>
          <a:bodyPr/>
          <a:lstStyle/>
          <a:p>
            <a:fld id="{F47CDC31-B170-4FA6-99E7-CF6B841168E5}" type="slidenum">
              <a:rPr lang="en-US" smtClean="0"/>
              <a:t>2</a:t>
            </a:fld>
            <a:endParaRPr lang="en-US"/>
          </a:p>
        </p:txBody>
      </p:sp>
    </p:spTree>
    <p:extLst>
      <p:ext uri="{BB962C8B-B14F-4D97-AF65-F5344CB8AC3E}">
        <p14:creationId xmlns:p14="http://schemas.microsoft.com/office/powerpoint/2010/main" val="3030995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how did this all begin?</a:t>
            </a:r>
            <a:endParaRPr lang="en-US" dirty="0"/>
          </a:p>
        </p:txBody>
      </p:sp>
      <p:sp>
        <p:nvSpPr>
          <p:cNvPr id="4" name="Slide Number Placeholder 3"/>
          <p:cNvSpPr>
            <a:spLocks noGrp="1"/>
          </p:cNvSpPr>
          <p:nvPr>
            <p:ph type="sldNum" sz="quarter" idx="10"/>
          </p:nvPr>
        </p:nvSpPr>
        <p:spPr/>
        <p:txBody>
          <a:bodyPr/>
          <a:lstStyle/>
          <a:p>
            <a:fld id="{F47CDC31-B170-4FA6-99E7-CF6B841168E5}" type="slidenum">
              <a:rPr lang="en-US" smtClean="0"/>
              <a:t>3</a:t>
            </a:fld>
            <a:endParaRPr lang="en-US"/>
          </a:p>
        </p:txBody>
      </p:sp>
    </p:spTree>
    <p:extLst>
      <p:ext uri="{BB962C8B-B14F-4D97-AF65-F5344CB8AC3E}">
        <p14:creationId xmlns:p14="http://schemas.microsoft.com/office/powerpoint/2010/main" val="253978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a:t>
            </a:r>
            <a:r>
              <a:rPr lang="en-US" baseline="0" dirty="0" smtClean="0"/>
              <a:t> did this work come about</a:t>
            </a:r>
            <a:r>
              <a:rPr lang="en-US" dirty="0" smtClean="0"/>
              <a:t>? As I mentioned we are a safety net institution and so we have many pts with LHL,</a:t>
            </a:r>
            <a:r>
              <a:rPr lang="en-US" baseline="0" dirty="0" smtClean="0"/>
              <a:t> but our particular story started with the development of a super-utilizer clinic at UF Health back in 2012. This clinic was put in place to better meet the needs of the 400+ patients at the time who frequented our ED because of untreated mental illness, no insurance, an addiction. Often times they had all 3. As you can imagine, this population had a high rate of limited health literacy – about a 3</a:t>
            </a:r>
            <a:r>
              <a:rPr lang="en-US" baseline="30000" dirty="0" smtClean="0"/>
              <a:t>rd</a:t>
            </a:r>
            <a:r>
              <a:rPr lang="en-US" baseline="0" dirty="0" smtClean="0"/>
              <a:t> of them.</a:t>
            </a:r>
          </a:p>
          <a:p>
            <a:endParaRPr lang="en-US" baseline="0" dirty="0" smtClean="0"/>
          </a:p>
          <a:p>
            <a:r>
              <a:rPr lang="en-US" baseline="0" dirty="0" smtClean="0"/>
              <a:t>So that was the spark which ignited the engine, but what’s kept it running is the groundswell of enthusiasm by our nurses and social workers and librarians.</a:t>
            </a:r>
          </a:p>
          <a:p>
            <a:r>
              <a:rPr lang="en-US" baseline="0" dirty="0" smtClean="0"/>
              <a:t>I can’t say the same however for healthcare community as a whole. I think the problem is that CMS has put forward so many quality metrics in place that most facilities are hamstrung just trying to satisfy those, not leaving any room for others.</a:t>
            </a:r>
            <a:endParaRPr lang="en-US" dirty="0"/>
          </a:p>
        </p:txBody>
      </p:sp>
      <p:sp>
        <p:nvSpPr>
          <p:cNvPr id="4" name="Slide Number Placeholder 3"/>
          <p:cNvSpPr>
            <a:spLocks noGrp="1"/>
          </p:cNvSpPr>
          <p:nvPr>
            <p:ph type="sldNum" sz="quarter" idx="10"/>
          </p:nvPr>
        </p:nvSpPr>
        <p:spPr/>
        <p:txBody>
          <a:bodyPr/>
          <a:lstStyle/>
          <a:p>
            <a:fld id="{F47CDC31-B170-4FA6-99E7-CF6B841168E5}" type="slidenum">
              <a:rPr lang="en-US" smtClean="0"/>
              <a:t>4</a:t>
            </a:fld>
            <a:endParaRPr lang="en-US"/>
          </a:p>
        </p:txBody>
      </p:sp>
    </p:spTree>
    <p:extLst>
      <p:ext uri="{BB962C8B-B14F-4D97-AF65-F5344CB8AC3E}">
        <p14:creationId xmlns:p14="http://schemas.microsoft.com/office/powerpoint/2010/main" val="402955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Nurses have done a great job screening but are finding it hard to fit in detailed</a:t>
            </a:r>
            <a:r>
              <a:rPr lang="en-US" baseline="0" dirty="0" smtClean="0"/>
              <a:t> med teaching.</a:t>
            </a:r>
          </a:p>
          <a:p>
            <a:r>
              <a:rPr lang="en-US" baseline="0" dirty="0" smtClean="0"/>
              <a:t>So we are piloting having pharmacy techs do that.</a:t>
            </a:r>
            <a:endParaRPr lang="en-US" dirty="0"/>
          </a:p>
        </p:txBody>
      </p:sp>
      <p:sp>
        <p:nvSpPr>
          <p:cNvPr id="4" name="Slide Number Placeholder 3"/>
          <p:cNvSpPr>
            <a:spLocks noGrp="1"/>
          </p:cNvSpPr>
          <p:nvPr>
            <p:ph type="sldNum" sz="quarter" idx="10"/>
          </p:nvPr>
        </p:nvSpPr>
        <p:spPr/>
        <p:txBody>
          <a:bodyPr/>
          <a:lstStyle/>
          <a:p>
            <a:fld id="{F47CDC31-B170-4FA6-99E7-CF6B841168E5}" type="slidenum">
              <a:rPr lang="en-US" smtClean="0"/>
              <a:t>10</a:t>
            </a:fld>
            <a:endParaRPr lang="en-US"/>
          </a:p>
        </p:txBody>
      </p:sp>
    </p:spTree>
    <p:extLst>
      <p:ext uri="{BB962C8B-B14F-4D97-AF65-F5344CB8AC3E}">
        <p14:creationId xmlns:p14="http://schemas.microsoft.com/office/powerpoint/2010/main" val="1674625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CDC31-B170-4FA6-99E7-CF6B841168E5}" type="slidenum">
              <a:rPr lang="en-US" smtClean="0"/>
              <a:t>11</a:t>
            </a:fld>
            <a:endParaRPr lang="en-US"/>
          </a:p>
        </p:txBody>
      </p:sp>
    </p:spTree>
    <p:extLst>
      <p:ext uri="{BB962C8B-B14F-4D97-AF65-F5344CB8AC3E}">
        <p14:creationId xmlns:p14="http://schemas.microsoft.com/office/powerpoint/2010/main" val="2509349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3BE41B-F80A-4078-BC26-51826A1CFC73}"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07CCD-BAC4-4D4B-B16C-015E0DF16F4F}" type="slidenum">
              <a:rPr lang="en-US" smtClean="0"/>
              <a:t>‹#›</a:t>
            </a:fld>
            <a:endParaRPr lang="en-US"/>
          </a:p>
        </p:txBody>
      </p:sp>
    </p:spTree>
    <p:extLst>
      <p:ext uri="{BB962C8B-B14F-4D97-AF65-F5344CB8AC3E}">
        <p14:creationId xmlns:p14="http://schemas.microsoft.com/office/powerpoint/2010/main" val="360205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3BE41B-F80A-4078-BC26-51826A1CFC73}"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07CCD-BAC4-4D4B-B16C-015E0DF16F4F}" type="slidenum">
              <a:rPr lang="en-US" smtClean="0"/>
              <a:t>‹#›</a:t>
            </a:fld>
            <a:endParaRPr lang="en-US"/>
          </a:p>
        </p:txBody>
      </p:sp>
    </p:spTree>
    <p:extLst>
      <p:ext uri="{BB962C8B-B14F-4D97-AF65-F5344CB8AC3E}">
        <p14:creationId xmlns:p14="http://schemas.microsoft.com/office/powerpoint/2010/main" val="23745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3BE41B-F80A-4078-BC26-51826A1CFC73}"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07CCD-BAC4-4D4B-B16C-015E0DF16F4F}" type="slidenum">
              <a:rPr lang="en-US" smtClean="0"/>
              <a:t>‹#›</a:t>
            </a:fld>
            <a:endParaRPr lang="en-US"/>
          </a:p>
        </p:txBody>
      </p:sp>
    </p:spTree>
    <p:extLst>
      <p:ext uri="{BB962C8B-B14F-4D97-AF65-F5344CB8AC3E}">
        <p14:creationId xmlns:p14="http://schemas.microsoft.com/office/powerpoint/2010/main" val="133770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3BE41B-F80A-4078-BC26-51826A1CFC73}"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07CCD-BAC4-4D4B-B16C-015E0DF16F4F}" type="slidenum">
              <a:rPr lang="en-US" smtClean="0"/>
              <a:t>‹#›</a:t>
            </a:fld>
            <a:endParaRPr lang="en-US"/>
          </a:p>
        </p:txBody>
      </p:sp>
    </p:spTree>
    <p:extLst>
      <p:ext uri="{BB962C8B-B14F-4D97-AF65-F5344CB8AC3E}">
        <p14:creationId xmlns:p14="http://schemas.microsoft.com/office/powerpoint/2010/main" val="230813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3BE41B-F80A-4078-BC26-51826A1CFC73}"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07CCD-BAC4-4D4B-B16C-015E0DF16F4F}" type="slidenum">
              <a:rPr lang="en-US" smtClean="0"/>
              <a:t>‹#›</a:t>
            </a:fld>
            <a:endParaRPr lang="en-US"/>
          </a:p>
        </p:txBody>
      </p:sp>
    </p:spTree>
    <p:extLst>
      <p:ext uri="{BB962C8B-B14F-4D97-AF65-F5344CB8AC3E}">
        <p14:creationId xmlns:p14="http://schemas.microsoft.com/office/powerpoint/2010/main" val="4108161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3BE41B-F80A-4078-BC26-51826A1CFC73}"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07CCD-BAC4-4D4B-B16C-015E0DF16F4F}" type="slidenum">
              <a:rPr lang="en-US" smtClean="0"/>
              <a:t>‹#›</a:t>
            </a:fld>
            <a:endParaRPr lang="en-US"/>
          </a:p>
        </p:txBody>
      </p:sp>
    </p:spTree>
    <p:extLst>
      <p:ext uri="{BB962C8B-B14F-4D97-AF65-F5344CB8AC3E}">
        <p14:creationId xmlns:p14="http://schemas.microsoft.com/office/powerpoint/2010/main" val="830358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3BE41B-F80A-4078-BC26-51826A1CFC73}"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07CCD-BAC4-4D4B-B16C-015E0DF16F4F}" type="slidenum">
              <a:rPr lang="en-US" smtClean="0"/>
              <a:t>‹#›</a:t>
            </a:fld>
            <a:endParaRPr lang="en-US"/>
          </a:p>
        </p:txBody>
      </p:sp>
    </p:spTree>
    <p:extLst>
      <p:ext uri="{BB962C8B-B14F-4D97-AF65-F5344CB8AC3E}">
        <p14:creationId xmlns:p14="http://schemas.microsoft.com/office/powerpoint/2010/main" val="997078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3BE41B-F80A-4078-BC26-51826A1CFC73}"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07CCD-BAC4-4D4B-B16C-015E0DF16F4F}" type="slidenum">
              <a:rPr lang="en-US" smtClean="0"/>
              <a:t>‹#›</a:t>
            </a:fld>
            <a:endParaRPr lang="en-US"/>
          </a:p>
        </p:txBody>
      </p:sp>
    </p:spTree>
    <p:extLst>
      <p:ext uri="{BB962C8B-B14F-4D97-AF65-F5344CB8AC3E}">
        <p14:creationId xmlns:p14="http://schemas.microsoft.com/office/powerpoint/2010/main" val="416612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BE41B-F80A-4078-BC26-51826A1CFC73}"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07CCD-BAC4-4D4B-B16C-015E0DF16F4F}" type="slidenum">
              <a:rPr lang="en-US" smtClean="0"/>
              <a:t>‹#›</a:t>
            </a:fld>
            <a:endParaRPr lang="en-US"/>
          </a:p>
        </p:txBody>
      </p:sp>
    </p:spTree>
    <p:extLst>
      <p:ext uri="{BB962C8B-B14F-4D97-AF65-F5344CB8AC3E}">
        <p14:creationId xmlns:p14="http://schemas.microsoft.com/office/powerpoint/2010/main" val="124234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3BE41B-F80A-4078-BC26-51826A1CFC73}"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07CCD-BAC4-4D4B-B16C-015E0DF16F4F}" type="slidenum">
              <a:rPr lang="en-US" smtClean="0"/>
              <a:t>‹#›</a:t>
            </a:fld>
            <a:endParaRPr lang="en-US"/>
          </a:p>
        </p:txBody>
      </p:sp>
    </p:spTree>
    <p:extLst>
      <p:ext uri="{BB962C8B-B14F-4D97-AF65-F5344CB8AC3E}">
        <p14:creationId xmlns:p14="http://schemas.microsoft.com/office/powerpoint/2010/main" val="669696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3BE41B-F80A-4078-BC26-51826A1CFC73}"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07CCD-BAC4-4D4B-B16C-015E0DF16F4F}" type="slidenum">
              <a:rPr lang="en-US" smtClean="0"/>
              <a:t>‹#›</a:t>
            </a:fld>
            <a:endParaRPr lang="en-US"/>
          </a:p>
        </p:txBody>
      </p:sp>
    </p:spTree>
    <p:extLst>
      <p:ext uri="{BB962C8B-B14F-4D97-AF65-F5344CB8AC3E}">
        <p14:creationId xmlns:p14="http://schemas.microsoft.com/office/powerpoint/2010/main" val="2807250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BE41B-F80A-4078-BC26-51826A1CFC73}"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07CCD-BAC4-4D4B-B16C-015E0DF16F4F}" type="slidenum">
              <a:rPr lang="en-US" smtClean="0"/>
              <a:t>‹#›</a:t>
            </a:fld>
            <a:endParaRPr lang="en-US"/>
          </a:p>
        </p:txBody>
      </p:sp>
    </p:spTree>
    <p:extLst>
      <p:ext uri="{BB962C8B-B14F-4D97-AF65-F5344CB8AC3E}">
        <p14:creationId xmlns:p14="http://schemas.microsoft.com/office/powerpoint/2010/main" val="2779709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453" y="963967"/>
            <a:ext cx="6566338" cy="2387600"/>
          </a:xfrm>
        </p:spPr>
        <p:txBody>
          <a:bodyPr>
            <a:normAutofit/>
          </a:bodyPr>
          <a:lstStyle/>
          <a:p>
            <a:r>
              <a:rPr lang="en-US" sz="6600"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Health Literacy at </a:t>
            </a:r>
            <a:endParaRPr lang="en-US" sz="6600"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16573" y="4255622"/>
            <a:ext cx="9144000" cy="1655762"/>
          </a:xfrm>
        </p:spPr>
        <p:txBody>
          <a:bodyPr/>
          <a:lstStyle/>
          <a:p>
            <a:r>
              <a:rPr lang="en-US" dirty="0" smtClean="0">
                <a:solidFill>
                  <a:srgbClr val="FF3300"/>
                </a:solidFill>
                <a:effectLst>
                  <a:outerShdw blurRad="38100" dist="38100" dir="2700000" algn="tl">
                    <a:srgbClr val="000000">
                      <a:alpha val="43137"/>
                    </a:srgbClr>
                  </a:outerShdw>
                </a:effectLst>
              </a:rPr>
              <a:t>Robert R Leverence MD </a:t>
            </a:r>
            <a:r>
              <a:rPr lang="en-US" dirty="0" smtClean="0">
                <a:solidFill>
                  <a:srgbClr val="FF3300"/>
                </a:solidFill>
                <a:effectLst>
                  <a:outerShdw blurRad="38100" dist="38100" dir="2700000" algn="tl">
                    <a:srgbClr val="000000">
                      <a:alpha val="43137"/>
                    </a:srgbClr>
                  </a:outerShdw>
                </a:effectLst>
              </a:rPr>
              <a:t>FACP</a:t>
            </a:r>
          </a:p>
          <a:p>
            <a:r>
              <a:rPr lang="en-US" dirty="0" smtClean="0">
                <a:solidFill>
                  <a:srgbClr val="FF3300"/>
                </a:solidFill>
                <a:effectLst>
                  <a:outerShdw blurRad="38100" dist="38100" dir="2700000" algn="tl">
                    <a:srgbClr val="000000">
                      <a:alpha val="43137"/>
                    </a:srgbClr>
                  </a:outerShdw>
                </a:effectLst>
              </a:rPr>
              <a:t>Vice Chair Clinical Affairs </a:t>
            </a:r>
            <a:r>
              <a:rPr lang="en-US" dirty="0" err="1" smtClean="0">
                <a:solidFill>
                  <a:srgbClr val="FF3300"/>
                </a:solidFill>
                <a:effectLst>
                  <a:outerShdw blurRad="38100" dist="38100" dir="2700000" algn="tl">
                    <a:srgbClr val="000000">
                      <a:alpha val="43137"/>
                    </a:srgbClr>
                  </a:outerShdw>
                </a:effectLst>
              </a:rPr>
              <a:t>Dept</a:t>
            </a:r>
            <a:r>
              <a:rPr lang="en-US" dirty="0" smtClean="0">
                <a:solidFill>
                  <a:srgbClr val="FF3300"/>
                </a:solidFill>
                <a:effectLst>
                  <a:outerShdw blurRad="38100" dist="38100" dir="2700000" algn="tl">
                    <a:srgbClr val="000000">
                      <a:alpha val="43137"/>
                    </a:srgbClr>
                  </a:outerShdw>
                </a:effectLst>
              </a:rPr>
              <a:t> of Medicine</a:t>
            </a:r>
            <a:endParaRPr lang="en-US" dirty="0" smtClean="0">
              <a:solidFill>
                <a:srgbClr val="FF3300"/>
              </a:solidFill>
              <a:effectLst>
                <a:outerShdw blurRad="38100" dist="38100" dir="2700000" algn="tl">
                  <a:srgbClr val="000000">
                    <a:alpha val="43137"/>
                  </a:srgbClr>
                </a:outerShdw>
              </a:effectLst>
            </a:endParaRPr>
          </a:p>
          <a:p>
            <a:r>
              <a:rPr lang="en-US" dirty="0" smtClean="0"/>
              <a:t>January 20,2017</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838" y="1875279"/>
            <a:ext cx="4963839" cy="203159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699188" y="3379364"/>
            <a:ext cx="6247649" cy="822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283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Implementation of a Routine Health Literacy Assessment at an </a:t>
            </a:r>
            <a:r>
              <a:rPr lang="en-US" b="1" dirty="0" smtClean="0">
                <a:solidFill>
                  <a:schemeClr val="accent1">
                    <a:lumMod val="50000"/>
                  </a:schemeClr>
                </a:solidFill>
                <a:effectLst>
                  <a:outerShdw blurRad="38100" dist="38100" dir="2700000" algn="tl">
                    <a:srgbClr val="000000">
                      <a:alpha val="43137"/>
                    </a:srgbClr>
                  </a:outerShdw>
                </a:effectLst>
              </a:rPr>
              <a:t>Academic Medical Center</a:t>
            </a:r>
            <a:r>
              <a:rPr lang="en-US" b="1" dirty="0" smtClean="0"/>
              <a:t>.  </a:t>
            </a:r>
            <a:r>
              <a:rPr lang="en-US" b="1" dirty="0" smtClean="0"/>
              <a:t/>
            </a:r>
            <a:br>
              <a:rPr lang="en-US" b="1" dirty="0" smtClean="0"/>
            </a:br>
            <a:r>
              <a:rPr lang="en-US" sz="3600" b="1" dirty="0" smtClean="0">
                <a:solidFill>
                  <a:schemeClr val="bg1">
                    <a:lumMod val="50000"/>
                  </a:schemeClr>
                </a:solidFill>
              </a:rPr>
              <a:t>A </a:t>
            </a:r>
            <a:r>
              <a:rPr lang="en-US" sz="3600" b="1" dirty="0" smtClean="0">
                <a:solidFill>
                  <a:schemeClr val="bg1">
                    <a:lumMod val="50000"/>
                  </a:schemeClr>
                </a:solidFill>
              </a:rPr>
              <a:t>Descriptive, Multi-method Study</a:t>
            </a:r>
            <a:endParaRPr lang="en-US" sz="3600" b="1" dirty="0">
              <a:solidFill>
                <a:schemeClr val="bg1">
                  <a:lumMod val="50000"/>
                </a:schemeClr>
              </a:solidFill>
            </a:endParaRPr>
          </a:p>
        </p:txBody>
      </p:sp>
      <p:sp>
        <p:nvSpPr>
          <p:cNvPr id="3" name="Content Placeholder 2"/>
          <p:cNvSpPr>
            <a:spLocks noGrp="1"/>
          </p:cNvSpPr>
          <p:nvPr>
            <p:ph idx="1"/>
          </p:nvPr>
        </p:nvSpPr>
        <p:spPr>
          <a:xfrm>
            <a:off x="838200" y="2385301"/>
            <a:ext cx="10515600" cy="4351338"/>
          </a:xfrm>
        </p:spPr>
        <p:txBody>
          <a:bodyPr>
            <a:normAutofit/>
          </a:bodyPr>
          <a:lstStyle/>
          <a:p>
            <a:pPr marL="0" indent="0">
              <a:buNone/>
            </a:pPr>
            <a:endParaRPr lang="en-US" dirty="0" smtClean="0"/>
          </a:p>
          <a:p>
            <a:pPr marL="0" indent="0">
              <a:buNone/>
            </a:pPr>
            <a:endParaRPr lang="en-US" dirty="0" smtClean="0"/>
          </a:p>
          <a:p>
            <a:pPr marL="0" indent="0">
              <a:buNone/>
            </a:pPr>
            <a:r>
              <a:rPr lang="en-US" dirty="0" smtClean="0"/>
              <a:t>For </a:t>
            </a:r>
            <a:r>
              <a:rPr lang="en-US" dirty="0"/>
              <a:t>inpatients with limited health </a:t>
            </a:r>
            <a:r>
              <a:rPr lang="en-US" dirty="0" smtClean="0"/>
              <a:t>literacy, pharmacy </a:t>
            </a:r>
            <a:r>
              <a:rPr lang="en-US" dirty="0" smtClean="0"/>
              <a:t>tech to review all meds at discharge.</a:t>
            </a:r>
          </a:p>
          <a:p>
            <a:pPr lvl="1"/>
            <a:r>
              <a:rPr lang="en-US" dirty="0" smtClean="0"/>
              <a:t>Currently being piloted.</a:t>
            </a:r>
            <a:endParaRPr lang="en-US" dirty="0" smtClean="0"/>
          </a:p>
          <a:p>
            <a:endParaRPr lang="en-US" dirty="0" smtClean="0"/>
          </a:p>
          <a:p>
            <a:endParaRPr lang="en-US" dirty="0" smtClean="0"/>
          </a:p>
        </p:txBody>
      </p:sp>
      <p:pic>
        <p:nvPicPr>
          <p:cNvPr id="4" name="Picture 3"/>
          <p:cNvPicPr>
            <a:picLocks noChangeAspect="1"/>
          </p:cNvPicPr>
          <p:nvPr/>
        </p:nvPicPr>
        <p:blipFill>
          <a:blip r:embed="rId3"/>
          <a:stretch>
            <a:fillRect/>
          </a:stretch>
        </p:blipFill>
        <p:spPr>
          <a:xfrm>
            <a:off x="9765583" y="1145983"/>
            <a:ext cx="2426418" cy="1152244"/>
          </a:xfrm>
          <a:prstGeom prst="rect">
            <a:avLst/>
          </a:prstGeom>
        </p:spPr>
      </p:pic>
      <p:sp>
        <p:nvSpPr>
          <p:cNvPr id="6" name="Rectangle 5"/>
          <p:cNvSpPr/>
          <p:nvPr/>
        </p:nvSpPr>
        <p:spPr>
          <a:xfrm>
            <a:off x="838200" y="2382052"/>
            <a:ext cx="2635786" cy="707886"/>
          </a:xfrm>
          <a:prstGeom prst="rect">
            <a:avLst/>
          </a:prstGeom>
          <a:solidFill>
            <a:schemeClr val="bg1">
              <a:lumMod val="95000"/>
            </a:schemeClr>
          </a:solidFill>
        </p:spPr>
        <p:txBody>
          <a:bodyPr wrap="none">
            <a:spAutoFit/>
          </a:bodyPr>
          <a:lstStyle/>
          <a:p>
            <a:pPr lvl="0"/>
            <a:r>
              <a:rPr lang="en-US" sz="4000" dirty="0" smtClean="0">
                <a:solidFill>
                  <a:srgbClr val="5B9BD5">
                    <a:lumMod val="50000"/>
                  </a:srgbClr>
                </a:solidFill>
              </a:rPr>
              <a:t>Next Steps?</a:t>
            </a:r>
            <a:endParaRPr lang="en-US" sz="4000" dirty="0">
              <a:solidFill>
                <a:srgbClr val="5B9BD5">
                  <a:lumMod val="50000"/>
                </a:srgbClr>
              </a:solidFill>
            </a:endParaRPr>
          </a:p>
        </p:txBody>
      </p:sp>
      <p:sp>
        <p:nvSpPr>
          <p:cNvPr id="9" name="Rectangle 8"/>
          <p:cNvSpPr/>
          <p:nvPr/>
        </p:nvSpPr>
        <p:spPr>
          <a:xfrm>
            <a:off x="838201" y="1904616"/>
            <a:ext cx="8927382" cy="4571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14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Implementation of a Health Literacy Assessment in </a:t>
            </a:r>
            <a:r>
              <a:rPr lang="en-US" b="1" dirty="0">
                <a:solidFill>
                  <a:schemeClr val="accent1">
                    <a:lumMod val="50000"/>
                  </a:schemeClr>
                </a:solidFill>
                <a:effectLst>
                  <a:outerShdw blurRad="38100" dist="38100" dir="2700000" algn="tl">
                    <a:srgbClr val="000000">
                      <a:alpha val="43137"/>
                    </a:srgbClr>
                  </a:outerShdw>
                </a:effectLst>
              </a:rPr>
              <a:t>Perioperative Coordinated Care</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We used the </a:t>
            </a:r>
            <a:r>
              <a:rPr lang="en-US" dirty="0" smtClean="0"/>
              <a:t>REALM-SF </a:t>
            </a:r>
            <a:r>
              <a:rPr lang="en-US" dirty="0"/>
              <a:t>to screen </a:t>
            </a:r>
            <a:r>
              <a:rPr lang="en-US" dirty="0" smtClean="0"/>
              <a:t>patients </a:t>
            </a:r>
            <a:r>
              <a:rPr lang="en-US" dirty="0"/>
              <a:t>in the </a:t>
            </a:r>
            <a:r>
              <a:rPr lang="en-US" dirty="0" err="1"/>
              <a:t>presurgical</a:t>
            </a:r>
            <a:r>
              <a:rPr lang="en-US" dirty="0"/>
              <a:t> clinic. Results were recorded in the patient’s electronic health records. </a:t>
            </a:r>
            <a:endParaRPr lang="en-US" dirty="0" smtClean="0"/>
          </a:p>
          <a:p>
            <a:r>
              <a:rPr lang="en-US" dirty="0" smtClean="0"/>
              <a:t>A </a:t>
            </a:r>
            <a:r>
              <a:rPr lang="en-US" dirty="0"/>
              <a:t>total of 9597 patients was  seen at the </a:t>
            </a:r>
            <a:r>
              <a:rPr lang="en-US" dirty="0" err="1"/>
              <a:t>presurgical</a:t>
            </a:r>
            <a:r>
              <a:rPr lang="en-US" dirty="0"/>
              <a:t> center over a period of 9 months; 6659 patients (69%) were screened for health literacy. </a:t>
            </a:r>
            <a:endParaRPr lang="en-US" dirty="0" smtClean="0"/>
          </a:p>
          <a:p>
            <a:r>
              <a:rPr lang="en-US" dirty="0" smtClean="0"/>
              <a:t>Fifteen </a:t>
            </a:r>
            <a:r>
              <a:rPr lang="en-US" dirty="0"/>
              <a:t>percent (15%) of patients was  found to have limited health literacy. </a:t>
            </a:r>
            <a:endParaRPr lang="en-US" dirty="0" smtClean="0"/>
          </a:p>
          <a:p>
            <a:r>
              <a:rPr lang="en-US" i="1" dirty="0" smtClean="0"/>
              <a:t>Health literacy screening tools can be easily implemented in a preoperative setting and used to establish perioperative care plans based on a patient’s health literacy level.</a:t>
            </a:r>
          </a:p>
          <a:p>
            <a:pPr marL="0" indent="0">
              <a:buNone/>
            </a:pPr>
            <a:endParaRPr lang="en-US" dirty="0"/>
          </a:p>
        </p:txBody>
      </p:sp>
      <p:sp>
        <p:nvSpPr>
          <p:cNvPr id="4" name="TextBox 3"/>
          <p:cNvSpPr txBox="1"/>
          <p:nvPr/>
        </p:nvSpPr>
        <p:spPr>
          <a:xfrm>
            <a:off x="543910" y="1798026"/>
            <a:ext cx="2057423" cy="707886"/>
          </a:xfrm>
          <a:prstGeom prst="rect">
            <a:avLst/>
          </a:prstGeom>
          <a:solidFill>
            <a:schemeClr val="bg1">
              <a:lumMod val="95000"/>
            </a:schemeClr>
          </a:solidFill>
          <a:effectLst>
            <a:softEdge rad="31750"/>
          </a:effectLst>
        </p:spPr>
        <p:txBody>
          <a:bodyPr wrap="none" rtlCol="0">
            <a:spAutoFit/>
          </a:bodyPr>
          <a:lstStyle/>
          <a:p>
            <a:r>
              <a:rPr lang="en-US" sz="4000" dirty="0" smtClean="0">
                <a:solidFill>
                  <a:schemeClr val="accent1">
                    <a:lumMod val="50000"/>
                  </a:schemeClr>
                </a:solidFill>
              </a:rPr>
              <a:t>Methods</a:t>
            </a:r>
            <a:endParaRPr lang="en-US" sz="4000" dirty="0">
              <a:solidFill>
                <a:schemeClr val="accent1">
                  <a:lumMod val="50000"/>
                </a:schemeClr>
              </a:solidFill>
            </a:endParaRPr>
          </a:p>
        </p:txBody>
      </p:sp>
      <p:sp>
        <p:nvSpPr>
          <p:cNvPr id="5" name="TextBox 4"/>
          <p:cNvSpPr txBox="1"/>
          <p:nvPr/>
        </p:nvSpPr>
        <p:spPr>
          <a:xfrm>
            <a:off x="543910" y="3894084"/>
            <a:ext cx="1923393" cy="707886"/>
          </a:xfrm>
          <a:prstGeom prst="rect">
            <a:avLst/>
          </a:prstGeom>
          <a:solidFill>
            <a:schemeClr val="bg1">
              <a:lumMod val="95000"/>
            </a:schemeClr>
          </a:solidFill>
          <a:effectLst>
            <a:softEdge rad="31750"/>
          </a:effectLst>
        </p:spPr>
        <p:txBody>
          <a:bodyPr wrap="square" rtlCol="0">
            <a:spAutoFit/>
          </a:bodyPr>
          <a:lstStyle/>
          <a:p>
            <a:r>
              <a:rPr lang="en-US" sz="4000" dirty="0" smtClean="0">
                <a:solidFill>
                  <a:schemeClr val="accent1">
                    <a:lumMod val="50000"/>
                  </a:schemeClr>
                </a:solidFill>
              </a:rPr>
              <a:t>Results</a:t>
            </a:r>
            <a:endParaRPr lang="en-US" sz="4000" dirty="0">
              <a:solidFill>
                <a:schemeClr val="accent1">
                  <a:lumMod val="50000"/>
                </a:schemeClr>
              </a:solidFill>
            </a:endParaRPr>
          </a:p>
        </p:txBody>
      </p:sp>
      <p:sp>
        <p:nvSpPr>
          <p:cNvPr id="6" name="TextBox 5"/>
          <p:cNvSpPr txBox="1"/>
          <p:nvPr/>
        </p:nvSpPr>
        <p:spPr>
          <a:xfrm>
            <a:off x="543910" y="4939370"/>
            <a:ext cx="2459328" cy="707886"/>
          </a:xfrm>
          <a:prstGeom prst="rect">
            <a:avLst/>
          </a:prstGeom>
          <a:solidFill>
            <a:schemeClr val="bg1">
              <a:lumMod val="95000"/>
            </a:schemeClr>
          </a:solidFill>
          <a:effectLst>
            <a:softEdge rad="31750"/>
          </a:effectLst>
        </p:spPr>
        <p:txBody>
          <a:bodyPr wrap="none" rtlCol="0">
            <a:spAutoFit/>
          </a:bodyPr>
          <a:lstStyle/>
          <a:p>
            <a:r>
              <a:rPr lang="en-US" sz="4000" dirty="0" smtClean="0">
                <a:solidFill>
                  <a:schemeClr val="accent1">
                    <a:lumMod val="50000"/>
                  </a:schemeClr>
                </a:solidFill>
              </a:rPr>
              <a:t>Conclusion</a:t>
            </a:r>
            <a:endParaRPr lang="en-US" sz="4000" dirty="0">
              <a:solidFill>
                <a:schemeClr val="accent1">
                  <a:lumMod val="50000"/>
                </a:schemeClr>
              </a:solidFill>
            </a:endParaRPr>
          </a:p>
        </p:txBody>
      </p:sp>
      <p:pic>
        <p:nvPicPr>
          <p:cNvPr id="7" name="Picture 6"/>
          <p:cNvPicPr>
            <a:picLocks noChangeAspect="1"/>
          </p:cNvPicPr>
          <p:nvPr/>
        </p:nvPicPr>
        <p:blipFill>
          <a:blip r:embed="rId3"/>
          <a:stretch>
            <a:fillRect/>
          </a:stretch>
        </p:blipFill>
        <p:spPr>
          <a:xfrm>
            <a:off x="9716427" y="795479"/>
            <a:ext cx="2426418" cy="1152244"/>
          </a:xfrm>
          <a:prstGeom prst="rect">
            <a:avLst/>
          </a:prstGeom>
        </p:spPr>
      </p:pic>
      <p:pic>
        <p:nvPicPr>
          <p:cNvPr id="8" name="Picture 7"/>
          <p:cNvPicPr>
            <a:picLocks noChangeAspect="1"/>
          </p:cNvPicPr>
          <p:nvPr/>
        </p:nvPicPr>
        <p:blipFill>
          <a:blip r:embed="rId4"/>
          <a:stretch>
            <a:fillRect/>
          </a:stretch>
        </p:blipFill>
        <p:spPr>
          <a:xfrm>
            <a:off x="838200" y="1568361"/>
            <a:ext cx="8937511" cy="60965"/>
          </a:xfrm>
          <a:prstGeom prst="rect">
            <a:avLst/>
          </a:prstGeom>
        </p:spPr>
      </p:pic>
    </p:spTree>
    <p:extLst>
      <p:ext uri="{BB962C8B-B14F-4D97-AF65-F5344CB8AC3E}">
        <p14:creationId xmlns:p14="http://schemas.microsoft.com/office/powerpoint/2010/main" val="393779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effectLst>
                  <a:outerShdw blurRad="38100" dist="38100" dir="2700000" algn="tl">
                    <a:srgbClr val="000000">
                      <a:alpha val="43137"/>
                    </a:srgbClr>
                  </a:outerShdw>
                </a:effectLst>
              </a:rPr>
              <a:t>Next Steps…</a:t>
            </a:r>
            <a:endParaRPr lang="en-US" dirty="0">
              <a:solidFill>
                <a:schemeClr val="accent1">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b="1" dirty="0">
                <a:solidFill>
                  <a:schemeClr val="accent1">
                    <a:lumMod val="50000"/>
                  </a:schemeClr>
                </a:solidFill>
              </a:rPr>
              <a:t>2</a:t>
            </a:r>
            <a:r>
              <a:rPr lang="en-US" b="1" dirty="0" smtClean="0">
                <a:solidFill>
                  <a:schemeClr val="accent1">
                    <a:lumMod val="50000"/>
                  </a:schemeClr>
                </a:solidFill>
              </a:rPr>
              <a:t>. Associate Health Literacy with:</a:t>
            </a:r>
          </a:p>
          <a:p>
            <a:pPr lvl="1">
              <a:buFont typeface="Wingdings" panose="05000000000000000000" pitchFamily="2" charset="2"/>
              <a:buChar char="ü"/>
            </a:pPr>
            <a:r>
              <a:rPr lang="en-US" dirty="0">
                <a:solidFill>
                  <a:srgbClr val="993300"/>
                </a:solidFill>
              </a:rPr>
              <a:t>OR cancellations</a:t>
            </a:r>
          </a:p>
          <a:p>
            <a:pPr lvl="1">
              <a:buFont typeface="Wingdings" panose="05000000000000000000" pitchFamily="2" charset="2"/>
              <a:buChar char="ü"/>
            </a:pPr>
            <a:r>
              <a:rPr lang="en-US" dirty="0">
                <a:solidFill>
                  <a:srgbClr val="993300"/>
                </a:solidFill>
              </a:rPr>
              <a:t>Hospital LOS</a:t>
            </a:r>
          </a:p>
          <a:p>
            <a:pPr lvl="1">
              <a:buFont typeface="Wingdings" panose="05000000000000000000" pitchFamily="2" charset="2"/>
              <a:buChar char="ü"/>
            </a:pPr>
            <a:r>
              <a:rPr lang="en-US" dirty="0">
                <a:solidFill>
                  <a:srgbClr val="993300"/>
                </a:solidFill>
              </a:rPr>
              <a:t>ICU admissions/ventilator days</a:t>
            </a:r>
          </a:p>
          <a:p>
            <a:pPr lvl="1">
              <a:buFont typeface="Wingdings" panose="05000000000000000000" pitchFamily="2" charset="2"/>
              <a:buChar char="ü"/>
            </a:pPr>
            <a:r>
              <a:rPr lang="en-US" dirty="0" smtClean="0">
                <a:solidFill>
                  <a:srgbClr val="993300"/>
                </a:solidFill>
              </a:rPr>
              <a:t>readmissions</a:t>
            </a:r>
            <a:endParaRPr lang="en-US" dirty="0" smtClean="0">
              <a:solidFill>
                <a:srgbClr val="993300"/>
              </a:solidFill>
            </a:endParaRPr>
          </a:p>
          <a:p>
            <a:pPr marL="0" indent="0">
              <a:buNone/>
            </a:pPr>
            <a:r>
              <a:rPr lang="en-US" b="1" dirty="0">
                <a:solidFill>
                  <a:schemeClr val="accent1">
                    <a:lumMod val="50000"/>
                  </a:schemeClr>
                </a:solidFill>
              </a:rPr>
              <a:t>3</a:t>
            </a:r>
            <a:r>
              <a:rPr lang="en-US" b="1" dirty="0" smtClean="0">
                <a:solidFill>
                  <a:schemeClr val="accent1">
                    <a:lumMod val="50000"/>
                  </a:schemeClr>
                </a:solidFill>
              </a:rPr>
              <a:t>. Then provide interventions to mitigate effects of LHL:</a:t>
            </a:r>
          </a:p>
          <a:p>
            <a:pPr lvl="1">
              <a:buFont typeface="Wingdings" panose="05000000000000000000" pitchFamily="2" charset="2"/>
              <a:buChar char="q"/>
            </a:pPr>
            <a:r>
              <a:rPr lang="en-US" dirty="0" smtClean="0"/>
              <a:t> Teach back</a:t>
            </a:r>
          </a:p>
          <a:p>
            <a:pPr lvl="1">
              <a:buFont typeface="Wingdings" panose="05000000000000000000" pitchFamily="2" charset="2"/>
              <a:buChar char="q"/>
            </a:pPr>
            <a:r>
              <a:rPr lang="en-US" dirty="0" smtClean="0"/>
              <a:t> Have family member present</a:t>
            </a:r>
          </a:p>
          <a:p>
            <a:pPr lvl="1">
              <a:buFont typeface="Wingdings" panose="05000000000000000000" pitchFamily="2" charset="2"/>
              <a:buChar char="q"/>
            </a:pPr>
            <a:r>
              <a:rPr lang="en-US" dirty="0"/>
              <a:t> </a:t>
            </a:r>
            <a:r>
              <a:rPr lang="en-US" dirty="0" smtClean="0"/>
              <a:t>N</a:t>
            </a:r>
            <a:r>
              <a:rPr lang="en-US" dirty="0" smtClean="0"/>
              <a:t>avigator??</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9446908" y="451784"/>
            <a:ext cx="2426418" cy="1152244"/>
          </a:xfrm>
          <a:prstGeom prst="rect">
            <a:avLst/>
          </a:prstGeom>
        </p:spPr>
      </p:pic>
    </p:spTree>
    <p:extLst>
      <p:ext uri="{BB962C8B-B14F-4D97-AF65-F5344CB8AC3E}">
        <p14:creationId xmlns:p14="http://schemas.microsoft.com/office/powerpoint/2010/main" val="129561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Advance Directives Completion Rates and an Intervention to Address Health Literacy in a </a:t>
            </a:r>
            <a:r>
              <a:rPr lang="en-US" b="1" dirty="0" smtClean="0"/>
              <a:t/>
            </a:r>
            <a:br>
              <a:rPr lang="en-US" b="1" dirty="0" smtClean="0"/>
            </a:br>
            <a:r>
              <a:rPr lang="en-US" b="1" dirty="0" smtClean="0">
                <a:solidFill>
                  <a:schemeClr val="accent1">
                    <a:lumMod val="50000"/>
                  </a:schemeClr>
                </a:solidFill>
                <a:effectLst>
                  <a:outerShdw blurRad="38100" dist="38100" dir="2700000" algn="tl">
                    <a:srgbClr val="000000">
                      <a:alpha val="43137"/>
                    </a:srgbClr>
                  </a:outerShdw>
                </a:effectLst>
              </a:rPr>
              <a:t>Clinic </a:t>
            </a:r>
            <a:r>
              <a:rPr lang="en-US" b="1" dirty="0" smtClean="0">
                <a:solidFill>
                  <a:schemeClr val="accent1">
                    <a:lumMod val="50000"/>
                  </a:schemeClr>
                </a:solidFill>
                <a:effectLst>
                  <a:outerShdw blurRad="38100" dist="38100" dir="2700000" algn="tl">
                    <a:srgbClr val="000000">
                      <a:alpha val="43137"/>
                    </a:srgbClr>
                  </a:outerShdw>
                </a:effectLst>
              </a:rPr>
              <a:t>Population</a:t>
            </a:r>
            <a:endParaRPr lang="en-US" b="1" dirty="0">
              <a:solidFill>
                <a:schemeClr val="accent1">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2506662"/>
            <a:ext cx="10515600" cy="4351338"/>
          </a:xfrm>
        </p:spPr>
        <p:txBody>
          <a:bodyPr/>
          <a:lstStyle/>
          <a:p>
            <a:r>
              <a:rPr lang="en-US" b="1" dirty="0"/>
              <a:t>The aim of this </a:t>
            </a:r>
            <a:r>
              <a:rPr lang="en-US" b="1" dirty="0" smtClean="0"/>
              <a:t>study </a:t>
            </a:r>
            <a:r>
              <a:rPr lang="en-US" b="1" dirty="0"/>
              <a:t>is to enhance completion rates of advance directives by taking into consideration a patient’s health literacy level.</a:t>
            </a:r>
            <a:r>
              <a:rPr lang="en-US" dirty="0"/>
              <a:t> Specifically we plan to assess the impact of an ambulatory intervention on the completion rate of advance directives for patients with adequate and limited health literacy. </a:t>
            </a:r>
            <a:endParaRPr lang="en-US" dirty="0" smtClean="0"/>
          </a:p>
          <a:p>
            <a:r>
              <a:rPr lang="en-US" dirty="0" smtClean="0"/>
              <a:t>Our </a:t>
            </a:r>
            <a:r>
              <a:rPr lang="en-US" dirty="0"/>
              <a:t>hypothesis is that both groups (adequate and limited health literacy) will benefit from the intervention, but patients with limited health literacy will show a greater improvement in the advanced directives completion rate. This is relevant in regard to directing clinic resources.</a:t>
            </a:r>
          </a:p>
          <a:p>
            <a:endParaRPr lang="en-US" dirty="0"/>
          </a:p>
        </p:txBody>
      </p:sp>
      <p:pic>
        <p:nvPicPr>
          <p:cNvPr id="4" name="Picture 3"/>
          <p:cNvPicPr>
            <a:picLocks noChangeAspect="1"/>
          </p:cNvPicPr>
          <p:nvPr/>
        </p:nvPicPr>
        <p:blipFill>
          <a:blip r:embed="rId2"/>
          <a:stretch>
            <a:fillRect/>
          </a:stretch>
        </p:blipFill>
        <p:spPr>
          <a:xfrm>
            <a:off x="9775711" y="1303318"/>
            <a:ext cx="2426418" cy="1152244"/>
          </a:xfrm>
          <a:prstGeom prst="rect">
            <a:avLst/>
          </a:prstGeom>
        </p:spPr>
      </p:pic>
      <p:pic>
        <p:nvPicPr>
          <p:cNvPr id="5" name="Picture 4"/>
          <p:cNvPicPr>
            <a:picLocks noChangeAspect="1"/>
          </p:cNvPicPr>
          <p:nvPr/>
        </p:nvPicPr>
        <p:blipFill>
          <a:blip r:embed="rId3"/>
          <a:stretch>
            <a:fillRect/>
          </a:stretch>
        </p:blipFill>
        <p:spPr>
          <a:xfrm>
            <a:off x="838200" y="2068192"/>
            <a:ext cx="8937511" cy="60965"/>
          </a:xfrm>
          <a:prstGeom prst="rect">
            <a:avLst/>
          </a:prstGeom>
        </p:spPr>
      </p:pic>
      <p:sp>
        <p:nvSpPr>
          <p:cNvPr id="6" name="TextBox 5"/>
          <p:cNvSpPr txBox="1"/>
          <p:nvPr/>
        </p:nvSpPr>
        <p:spPr>
          <a:xfrm>
            <a:off x="838200" y="2506661"/>
            <a:ext cx="1008609" cy="707886"/>
          </a:xfrm>
          <a:prstGeom prst="rect">
            <a:avLst/>
          </a:prstGeom>
          <a:solidFill>
            <a:schemeClr val="bg1">
              <a:lumMod val="95000"/>
            </a:schemeClr>
          </a:solidFill>
        </p:spPr>
        <p:txBody>
          <a:bodyPr wrap="none" rtlCol="0">
            <a:spAutoFit/>
          </a:bodyPr>
          <a:lstStyle/>
          <a:p>
            <a:r>
              <a:rPr lang="en-US" sz="4000" dirty="0" smtClean="0">
                <a:solidFill>
                  <a:schemeClr val="accent1">
                    <a:lumMod val="50000"/>
                  </a:schemeClr>
                </a:solidFill>
              </a:rPr>
              <a:t>Aim</a:t>
            </a:r>
            <a:endParaRPr lang="en-US" sz="4000" dirty="0">
              <a:solidFill>
                <a:schemeClr val="accent1">
                  <a:lumMod val="50000"/>
                </a:schemeClr>
              </a:solidFill>
            </a:endParaRPr>
          </a:p>
        </p:txBody>
      </p:sp>
      <p:sp>
        <p:nvSpPr>
          <p:cNvPr id="7" name="TextBox 6"/>
          <p:cNvSpPr txBox="1"/>
          <p:nvPr/>
        </p:nvSpPr>
        <p:spPr>
          <a:xfrm>
            <a:off x="838200" y="4579883"/>
            <a:ext cx="2489784" cy="707886"/>
          </a:xfrm>
          <a:prstGeom prst="rect">
            <a:avLst/>
          </a:prstGeom>
          <a:solidFill>
            <a:schemeClr val="bg1">
              <a:lumMod val="95000"/>
            </a:schemeClr>
          </a:solidFill>
        </p:spPr>
        <p:txBody>
          <a:bodyPr wrap="none" rtlCol="0">
            <a:spAutoFit/>
          </a:bodyPr>
          <a:lstStyle/>
          <a:p>
            <a:r>
              <a:rPr lang="en-US" sz="4000" dirty="0" smtClean="0">
                <a:solidFill>
                  <a:schemeClr val="accent1">
                    <a:lumMod val="50000"/>
                  </a:schemeClr>
                </a:solidFill>
              </a:rPr>
              <a:t>Hypothesis</a:t>
            </a:r>
            <a:endParaRPr lang="en-US" sz="4000" dirty="0">
              <a:solidFill>
                <a:schemeClr val="accent1">
                  <a:lumMod val="50000"/>
                </a:schemeClr>
              </a:solidFill>
            </a:endParaRPr>
          </a:p>
        </p:txBody>
      </p:sp>
    </p:spTree>
    <p:extLst>
      <p:ext uri="{BB962C8B-B14F-4D97-AF65-F5344CB8AC3E}">
        <p14:creationId xmlns:p14="http://schemas.microsoft.com/office/powerpoint/2010/main" val="58701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Advance Directives Completion Rates and an Intervention to Address Health Literacy in a </a:t>
            </a:r>
            <a:br>
              <a:rPr lang="en-US" b="1" dirty="0"/>
            </a:br>
            <a:r>
              <a:rPr lang="en-US" b="1" dirty="0">
                <a:solidFill>
                  <a:schemeClr val="accent1">
                    <a:lumMod val="50000"/>
                  </a:schemeClr>
                </a:solidFill>
                <a:effectLst>
                  <a:outerShdw blurRad="38100" dist="38100" dir="2700000" algn="tl">
                    <a:srgbClr val="000000">
                      <a:alpha val="43137"/>
                    </a:srgbClr>
                  </a:outerShdw>
                </a:effectLst>
              </a:rPr>
              <a:t>Clinic Population</a:t>
            </a:r>
            <a:endParaRPr lang="en-US" dirty="0"/>
          </a:p>
        </p:txBody>
      </p:sp>
      <p:sp>
        <p:nvSpPr>
          <p:cNvPr id="3" name="Content Placeholder 2"/>
          <p:cNvSpPr>
            <a:spLocks noGrp="1"/>
          </p:cNvSpPr>
          <p:nvPr>
            <p:ph idx="1"/>
          </p:nvPr>
        </p:nvSpPr>
        <p:spPr>
          <a:xfrm>
            <a:off x="838200" y="2416832"/>
            <a:ext cx="10515600" cy="2118882"/>
          </a:xfrm>
        </p:spPr>
        <p:txBody>
          <a:bodyPr/>
          <a:lstStyle/>
          <a:p>
            <a:pPr marL="0" indent="0">
              <a:buNone/>
            </a:pPr>
            <a:r>
              <a:rPr lang="en-US" dirty="0" smtClean="0"/>
              <a:t>Primary </a:t>
            </a:r>
            <a:r>
              <a:rPr lang="en-US" dirty="0"/>
              <a:t>outcome </a:t>
            </a:r>
            <a:r>
              <a:rPr lang="en-US" dirty="0" smtClean="0"/>
              <a:t>measures: </a:t>
            </a:r>
          </a:p>
          <a:p>
            <a:pPr lvl="1"/>
            <a:r>
              <a:rPr lang="en-US" dirty="0" smtClean="0"/>
              <a:t>Documentation </a:t>
            </a:r>
            <a:r>
              <a:rPr lang="en-US" dirty="0"/>
              <a:t>of completed patient advanced directives in </a:t>
            </a:r>
            <a:r>
              <a:rPr lang="en-US" dirty="0" smtClean="0"/>
              <a:t>Epic </a:t>
            </a:r>
            <a:endParaRPr lang="en-US" dirty="0"/>
          </a:p>
          <a:p>
            <a:pPr lvl="1"/>
            <a:r>
              <a:rPr lang="en-US" dirty="0" smtClean="0"/>
              <a:t>Patient </a:t>
            </a:r>
            <a:r>
              <a:rPr lang="en-US" dirty="0"/>
              <a:t>satisfaction based on a brief satisfaction survey at the end of the clinic visit.</a:t>
            </a:r>
          </a:p>
        </p:txBody>
      </p:sp>
      <p:pic>
        <p:nvPicPr>
          <p:cNvPr id="4" name="Picture 3"/>
          <p:cNvPicPr>
            <a:picLocks noChangeAspect="1"/>
          </p:cNvPicPr>
          <p:nvPr/>
        </p:nvPicPr>
        <p:blipFill>
          <a:blip r:embed="rId2"/>
          <a:stretch>
            <a:fillRect/>
          </a:stretch>
        </p:blipFill>
        <p:spPr>
          <a:xfrm>
            <a:off x="9775711" y="1303318"/>
            <a:ext cx="2426418" cy="1152244"/>
          </a:xfrm>
          <a:prstGeom prst="rect">
            <a:avLst/>
          </a:prstGeom>
        </p:spPr>
      </p:pic>
      <p:pic>
        <p:nvPicPr>
          <p:cNvPr id="5" name="Picture 4"/>
          <p:cNvPicPr>
            <a:picLocks noChangeAspect="1"/>
          </p:cNvPicPr>
          <p:nvPr/>
        </p:nvPicPr>
        <p:blipFill>
          <a:blip r:embed="rId3"/>
          <a:stretch>
            <a:fillRect/>
          </a:stretch>
        </p:blipFill>
        <p:spPr>
          <a:xfrm>
            <a:off x="838200" y="2068192"/>
            <a:ext cx="8937511" cy="60965"/>
          </a:xfrm>
          <a:prstGeom prst="rect">
            <a:avLst/>
          </a:prstGeom>
        </p:spPr>
      </p:pic>
      <p:sp>
        <p:nvSpPr>
          <p:cNvPr id="6" name="Rectangle 5"/>
          <p:cNvSpPr/>
          <p:nvPr/>
        </p:nvSpPr>
        <p:spPr>
          <a:xfrm>
            <a:off x="838200" y="2416832"/>
            <a:ext cx="4231030" cy="707886"/>
          </a:xfrm>
          <a:prstGeom prst="rect">
            <a:avLst/>
          </a:prstGeom>
          <a:solidFill>
            <a:schemeClr val="bg1">
              <a:lumMod val="95000"/>
            </a:schemeClr>
          </a:solidFill>
        </p:spPr>
        <p:txBody>
          <a:bodyPr wrap="none">
            <a:spAutoFit/>
          </a:bodyPr>
          <a:lstStyle/>
          <a:p>
            <a:pPr lvl="0"/>
            <a:r>
              <a:rPr lang="en-US" sz="4000" dirty="0" smtClean="0">
                <a:solidFill>
                  <a:srgbClr val="5B9BD5">
                    <a:lumMod val="50000"/>
                  </a:srgbClr>
                </a:solidFill>
              </a:rPr>
              <a:t>Outcome measures</a:t>
            </a:r>
            <a:endParaRPr lang="en-US" sz="4000" dirty="0">
              <a:solidFill>
                <a:srgbClr val="5B9BD5">
                  <a:lumMod val="50000"/>
                </a:srgbClr>
              </a:solidFill>
            </a:endParaRPr>
          </a:p>
        </p:txBody>
      </p:sp>
      <p:sp>
        <p:nvSpPr>
          <p:cNvPr id="7" name="Rectangle 6"/>
          <p:cNvSpPr/>
          <p:nvPr/>
        </p:nvSpPr>
        <p:spPr>
          <a:xfrm>
            <a:off x="838200" y="4334344"/>
            <a:ext cx="1856598" cy="707886"/>
          </a:xfrm>
          <a:prstGeom prst="rect">
            <a:avLst/>
          </a:prstGeom>
          <a:solidFill>
            <a:schemeClr val="bg1">
              <a:lumMod val="95000"/>
            </a:schemeClr>
          </a:solidFill>
        </p:spPr>
        <p:txBody>
          <a:bodyPr wrap="none">
            <a:spAutoFit/>
          </a:bodyPr>
          <a:lstStyle/>
          <a:p>
            <a:pPr lvl="0"/>
            <a:r>
              <a:rPr lang="en-US" sz="4000" dirty="0" smtClean="0">
                <a:solidFill>
                  <a:srgbClr val="5B9BD5">
                    <a:lumMod val="50000"/>
                  </a:srgbClr>
                </a:solidFill>
              </a:rPr>
              <a:t>Funding</a:t>
            </a:r>
            <a:endParaRPr lang="en-US" sz="4000" dirty="0">
              <a:solidFill>
                <a:srgbClr val="5B9BD5">
                  <a:lumMod val="50000"/>
                </a:srgbClr>
              </a:solidFill>
            </a:endParaRPr>
          </a:p>
        </p:txBody>
      </p:sp>
      <p:sp>
        <p:nvSpPr>
          <p:cNvPr id="8" name="TextBox 7"/>
          <p:cNvSpPr txBox="1"/>
          <p:nvPr/>
        </p:nvSpPr>
        <p:spPr>
          <a:xfrm>
            <a:off x="838200" y="4617307"/>
            <a:ext cx="10338984" cy="523220"/>
          </a:xfrm>
          <a:prstGeom prst="rect">
            <a:avLst/>
          </a:prstGeom>
          <a:noFill/>
        </p:spPr>
        <p:txBody>
          <a:bodyPr wrap="none" rtlCol="0">
            <a:spAutoFit/>
          </a:bodyPr>
          <a:lstStyle/>
          <a:p>
            <a:r>
              <a:rPr lang="en-US" sz="2800" dirty="0" smtClean="0"/>
              <a:t>Funded by an Intramural Grant from UF Health Self Insurance Program</a:t>
            </a:r>
            <a:endParaRPr lang="en-US" sz="2800" dirty="0"/>
          </a:p>
        </p:txBody>
      </p:sp>
    </p:spTree>
    <p:extLst>
      <p:ext uri="{BB962C8B-B14F-4D97-AF65-F5344CB8AC3E}">
        <p14:creationId xmlns:p14="http://schemas.microsoft.com/office/powerpoint/2010/main" val="418069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Advance Directives Completion Rates and an Intervention to Address Health Literacy in a </a:t>
            </a:r>
            <a:br>
              <a:rPr lang="en-US" b="1" dirty="0"/>
            </a:br>
            <a:r>
              <a:rPr lang="en-US" b="1" dirty="0">
                <a:solidFill>
                  <a:schemeClr val="accent1">
                    <a:lumMod val="50000"/>
                  </a:schemeClr>
                </a:solidFill>
                <a:effectLst>
                  <a:outerShdw blurRad="38100" dist="38100" dir="2700000" algn="tl">
                    <a:srgbClr val="000000">
                      <a:alpha val="43137"/>
                    </a:srgbClr>
                  </a:outerShdw>
                </a:effectLst>
              </a:rPr>
              <a:t>Clinic Population</a:t>
            </a:r>
            <a:endParaRPr lang="en-US" dirty="0"/>
          </a:p>
        </p:txBody>
      </p:sp>
      <p:sp>
        <p:nvSpPr>
          <p:cNvPr id="3" name="Content Placeholder 2"/>
          <p:cNvSpPr>
            <a:spLocks noGrp="1"/>
          </p:cNvSpPr>
          <p:nvPr>
            <p:ph idx="1"/>
          </p:nvPr>
        </p:nvSpPr>
        <p:spPr>
          <a:xfrm>
            <a:off x="688428" y="2461275"/>
            <a:ext cx="10515600" cy="4351338"/>
          </a:xfrm>
        </p:spPr>
        <p:txBody>
          <a:bodyPr>
            <a:normAutofit/>
          </a:bodyPr>
          <a:lstStyle/>
          <a:p>
            <a:r>
              <a:rPr lang="en-US" dirty="0"/>
              <a:t>A</a:t>
            </a:r>
            <a:r>
              <a:rPr lang="en-US" dirty="0" smtClean="0"/>
              <a:t> </a:t>
            </a:r>
            <a:r>
              <a:rPr lang="en-US" b="1" dirty="0" smtClean="0"/>
              <a:t>randomized control trial.</a:t>
            </a:r>
            <a:r>
              <a:rPr lang="en-US" dirty="0" smtClean="0"/>
              <a:t> </a:t>
            </a:r>
            <a:r>
              <a:rPr lang="en-US" dirty="0" smtClean="0"/>
              <a:t>Clinic</a:t>
            </a:r>
            <a:r>
              <a:rPr lang="en-US" dirty="0" smtClean="0"/>
              <a:t> physicians identify potential patients. Eligibility include</a:t>
            </a:r>
            <a:r>
              <a:rPr lang="en-US" dirty="0"/>
              <a:t>s</a:t>
            </a:r>
            <a:r>
              <a:rPr lang="en-US" dirty="0" smtClean="0"/>
              <a:t> English speaking, intact cognitive function, age over 50 years, and no advance directive in EPIC. </a:t>
            </a:r>
          </a:p>
          <a:p>
            <a:r>
              <a:rPr lang="en-US" dirty="0" smtClean="0"/>
              <a:t>S</a:t>
            </a:r>
            <a:r>
              <a:rPr lang="en-US" dirty="0" smtClean="0"/>
              <a:t>ubjects are referred to a </a:t>
            </a:r>
            <a:r>
              <a:rPr lang="en-US" b="1" dirty="0" smtClean="0">
                <a:solidFill>
                  <a:srgbClr val="A50021"/>
                </a:solidFill>
              </a:rPr>
              <a:t>research assistant </a:t>
            </a:r>
            <a:r>
              <a:rPr lang="en-US" dirty="0" smtClean="0"/>
              <a:t>in clinic who is tasked with assessing eligibility criteria and obtaining consent.  The </a:t>
            </a:r>
            <a:r>
              <a:rPr lang="en-US" b="1" dirty="0" smtClean="0">
                <a:solidFill>
                  <a:srgbClr val="A50021"/>
                </a:solidFill>
              </a:rPr>
              <a:t>RA</a:t>
            </a:r>
            <a:r>
              <a:rPr lang="en-US" dirty="0" smtClean="0"/>
              <a:t> is responsible for randomizing patients to the intervention or the control group.  </a:t>
            </a:r>
          </a:p>
          <a:p>
            <a:r>
              <a:rPr lang="en-US" dirty="0" smtClean="0"/>
              <a:t>The </a:t>
            </a:r>
            <a:r>
              <a:rPr lang="en-US" b="1" dirty="0" smtClean="0">
                <a:solidFill>
                  <a:srgbClr val="A50021"/>
                </a:solidFill>
              </a:rPr>
              <a:t>RA</a:t>
            </a:r>
            <a:r>
              <a:rPr lang="en-US" dirty="0" smtClean="0"/>
              <a:t> conducts </a:t>
            </a:r>
            <a:r>
              <a:rPr lang="en-US" b="1" dirty="0" smtClean="0"/>
              <a:t>REALM-SF screening </a:t>
            </a:r>
            <a:r>
              <a:rPr lang="en-US" dirty="0" smtClean="0"/>
              <a:t>for health literacy, provides a copy of the </a:t>
            </a:r>
            <a:r>
              <a:rPr lang="en-US" b="1" dirty="0" smtClean="0"/>
              <a:t>UF Health Advanced Directives brochure</a:t>
            </a:r>
            <a:r>
              <a:rPr lang="en-US" dirty="0" smtClean="0"/>
              <a:t>, and afterward verbally administer the </a:t>
            </a:r>
            <a:r>
              <a:rPr lang="en-US" b="1" dirty="0" smtClean="0"/>
              <a:t>patient satisfaction questionnaire</a:t>
            </a:r>
            <a:r>
              <a:rPr lang="en-US" dirty="0" smtClean="0"/>
              <a:t>.</a:t>
            </a:r>
          </a:p>
          <a:p>
            <a:endParaRPr lang="en-US" dirty="0"/>
          </a:p>
        </p:txBody>
      </p:sp>
      <p:pic>
        <p:nvPicPr>
          <p:cNvPr id="4" name="Picture 3"/>
          <p:cNvPicPr>
            <a:picLocks noChangeAspect="1"/>
          </p:cNvPicPr>
          <p:nvPr/>
        </p:nvPicPr>
        <p:blipFill>
          <a:blip r:embed="rId2"/>
          <a:stretch>
            <a:fillRect/>
          </a:stretch>
        </p:blipFill>
        <p:spPr>
          <a:xfrm>
            <a:off x="9689381" y="1135712"/>
            <a:ext cx="2426418" cy="1152244"/>
          </a:xfrm>
          <a:prstGeom prst="rect">
            <a:avLst/>
          </a:prstGeom>
        </p:spPr>
      </p:pic>
      <p:sp>
        <p:nvSpPr>
          <p:cNvPr id="5" name="Rectangle 4"/>
          <p:cNvSpPr/>
          <p:nvPr/>
        </p:nvSpPr>
        <p:spPr>
          <a:xfrm>
            <a:off x="795035" y="2389257"/>
            <a:ext cx="2057423" cy="707886"/>
          </a:xfrm>
          <a:prstGeom prst="rect">
            <a:avLst/>
          </a:prstGeom>
          <a:solidFill>
            <a:schemeClr val="bg1">
              <a:lumMod val="95000"/>
            </a:schemeClr>
          </a:solidFill>
        </p:spPr>
        <p:txBody>
          <a:bodyPr wrap="none">
            <a:spAutoFit/>
          </a:bodyPr>
          <a:lstStyle/>
          <a:p>
            <a:pPr lvl="0"/>
            <a:r>
              <a:rPr lang="en-US" sz="4000" dirty="0">
                <a:solidFill>
                  <a:srgbClr val="5B9BD5">
                    <a:lumMod val="50000"/>
                  </a:srgbClr>
                </a:solidFill>
              </a:rPr>
              <a:t>Methods</a:t>
            </a:r>
            <a:endParaRPr lang="en-US" sz="4000" dirty="0">
              <a:solidFill>
                <a:srgbClr val="5B9BD5">
                  <a:lumMod val="50000"/>
                </a:srgbClr>
              </a:solidFill>
            </a:endParaRPr>
          </a:p>
        </p:txBody>
      </p:sp>
      <p:pic>
        <p:nvPicPr>
          <p:cNvPr id="6" name="Picture 5"/>
          <p:cNvPicPr>
            <a:picLocks noChangeAspect="1"/>
          </p:cNvPicPr>
          <p:nvPr/>
        </p:nvPicPr>
        <p:blipFill>
          <a:blip r:embed="rId3"/>
          <a:stretch>
            <a:fillRect/>
          </a:stretch>
        </p:blipFill>
        <p:spPr>
          <a:xfrm>
            <a:off x="795035" y="1904976"/>
            <a:ext cx="8937511" cy="60965"/>
          </a:xfrm>
          <a:prstGeom prst="rect">
            <a:avLst/>
          </a:prstGeom>
        </p:spPr>
      </p:pic>
    </p:spTree>
    <p:extLst>
      <p:ext uri="{BB962C8B-B14F-4D97-AF65-F5344CB8AC3E}">
        <p14:creationId xmlns:p14="http://schemas.microsoft.com/office/powerpoint/2010/main" val="135530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Advance Directives Completion Rates and an Intervention to Address Health Literacy in a </a:t>
            </a:r>
            <a:br>
              <a:rPr lang="en-US" b="1" dirty="0"/>
            </a:br>
            <a:r>
              <a:rPr lang="en-US" b="1" dirty="0">
                <a:solidFill>
                  <a:schemeClr val="accent1">
                    <a:lumMod val="50000"/>
                  </a:schemeClr>
                </a:solidFill>
                <a:effectLst>
                  <a:outerShdw blurRad="38100" dist="38100" dir="2700000" algn="tl">
                    <a:srgbClr val="000000">
                      <a:alpha val="43137"/>
                    </a:srgbClr>
                  </a:outerShdw>
                </a:effectLst>
              </a:rPr>
              <a:t>Clinic Population</a:t>
            </a:r>
            <a:endParaRPr lang="en-US" dirty="0"/>
          </a:p>
        </p:txBody>
      </p:sp>
      <p:sp>
        <p:nvSpPr>
          <p:cNvPr id="3" name="Content Placeholder 2"/>
          <p:cNvSpPr>
            <a:spLocks noGrp="1"/>
          </p:cNvSpPr>
          <p:nvPr>
            <p:ph idx="1"/>
          </p:nvPr>
        </p:nvSpPr>
        <p:spPr>
          <a:xfrm>
            <a:off x="838200" y="2566604"/>
            <a:ext cx="10515600" cy="4351338"/>
          </a:xfrm>
        </p:spPr>
        <p:txBody>
          <a:bodyPr/>
          <a:lstStyle/>
          <a:p>
            <a:r>
              <a:rPr lang="en-US" dirty="0"/>
              <a:t>Additionally, for the </a:t>
            </a:r>
            <a:r>
              <a:rPr lang="en-US" b="1" dirty="0"/>
              <a:t>intervention group</a:t>
            </a:r>
            <a:r>
              <a:rPr lang="en-US" dirty="0"/>
              <a:t> only, the </a:t>
            </a:r>
            <a:r>
              <a:rPr lang="en-US" dirty="0" smtClean="0"/>
              <a:t>RA</a:t>
            </a:r>
            <a:r>
              <a:rPr lang="en-US" dirty="0" smtClean="0"/>
              <a:t> reviews </a:t>
            </a:r>
            <a:r>
              <a:rPr lang="en-US" dirty="0"/>
              <a:t>and ‘</a:t>
            </a:r>
            <a:r>
              <a:rPr lang="en-US" dirty="0" smtClean="0"/>
              <a:t>walks </a:t>
            </a:r>
            <a:r>
              <a:rPr lang="en-US" dirty="0"/>
              <a:t>through’ the 9 page Advanced Directives brochure and </a:t>
            </a:r>
            <a:r>
              <a:rPr lang="en-US" dirty="0" smtClean="0"/>
              <a:t>answers </a:t>
            </a:r>
            <a:r>
              <a:rPr lang="en-US" dirty="0"/>
              <a:t>any questions. This will take 3-5 additional minutes. </a:t>
            </a:r>
            <a:endParaRPr lang="en-US" dirty="0" smtClean="0"/>
          </a:p>
          <a:p>
            <a:pPr marL="0" indent="0">
              <a:buNone/>
            </a:pPr>
            <a:endParaRPr lang="en-US" dirty="0" smtClean="0"/>
          </a:p>
          <a:p>
            <a:r>
              <a:rPr lang="en-US" dirty="0" smtClean="0"/>
              <a:t>The </a:t>
            </a:r>
            <a:r>
              <a:rPr lang="en-US" b="1" dirty="0"/>
              <a:t>control patients </a:t>
            </a:r>
            <a:r>
              <a:rPr lang="en-US" dirty="0"/>
              <a:t>will merely be handed the Advanced Directives manual with brief encouragement to complete and return it. </a:t>
            </a:r>
          </a:p>
        </p:txBody>
      </p:sp>
      <p:pic>
        <p:nvPicPr>
          <p:cNvPr id="4" name="Picture 3"/>
          <p:cNvPicPr>
            <a:picLocks noChangeAspect="1"/>
          </p:cNvPicPr>
          <p:nvPr/>
        </p:nvPicPr>
        <p:blipFill>
          <a:blip r:embed="rId2"/>
          <a:stretch>
            <a:fillRect/>
          </a:stretch>
        </p:blipFill>
        <p:spPr>
          <a:xfrm>
            <a:off x="9765582" y="1114566"/>
            <a:ext cx="2426418" cy="1152244"/>
          </a:xfrm>
          <a:prstGeom prst="rect">
            <a:avLst/>
          </a:prstGeom>
        </p:spPr>
      </p:pic>
      <p:pic>
        <p:nvPicPr>
          <p:cNvPr id="5" name="Picture 4"/>
          <p:cNvPicPr>
            <a:picLocks noChangeAspect="1"/>
          </p:cNvPicPr>
          <p:nvPr/>
        </p:nvPicPr>
        <p:blipFill>
          <a:blip r:embed="rId3"/>
          <a:stretch>
            <a:fillRect/>
          </a:stretch>
        </p:blipFill>
        <p:spPr>
          <a:xfrm>
            <a:off x="833136" y="1860502"/>
            <a:ext cx="8937511" cy="60965"/>
          </a:xfrm>
          <a:prstGeom prst="rect">
            <a:avLst/>
          </a:prstGeom>
        </p:spPr>
      </p:pic>
      <p:pic>
        <p:nvPicPr>
          <p:cNvPr id="6" name="Picture 5"/>
          <p:cNvPicPr>
            <a:picLocks noChangeAspect="1"/>
          </p:cNvPicPr>
          <p:nvPr/>
        </p:nvPicPr>
        <p:blipFill>
          <a:blip r:embed="rId4"/>
          <a:stretch>
            <a:fillRect/>
          </a:stretch>
        </p:blipFill>
        <p:spPr>
          <a:xfrm>
            <a:off x="636295" y="2335825"/>
            <a:ext cx="2469094" cy="1072989"/>
          </a:xfrm>
          <a:prstGeom prst="rect">
            <a:avLst/>
          </a:prstGeom>
        </p:spPr>
      </p:pic>
    </p:spTree>
    <p:extLst>
      <p:ext uri="{BB962C8B-B14F-4D97-AF65-F5344CB8AC3E}">
        <p14:creationId xmlns:p14="http://schemas.microsoft.com/office/powerpoint/2010/main" val="228382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89364478"/>
              </p:ext>
            </p:extLst>
          </p:nvPr>
        </p:nvGraphicFramePr>
        <p:xfrm>
          <a:off x="3723765" y="3321945"/>
          <a:ext cx="4235804" cy="3313552"/>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117902">
                  <a:extLst>
                    <a:ext uri="{9D8B030D-6E8A-4147-A177-3AD203B41FA5}">
                      <a16:colId xmlns:a16="http://schemas.microsoft.com/office/drawing/2014/main" val="2121221526"/>
                    </a:ext>
                  </a:extLst>
                </a:gridCol>
                <a:gridCol w="2117902">
                  <a:extLst>
                    <a:ext uri="{9D8B030D-6E8A-4147-A177-3AD203B41FA5}">
                      <a16:colId xmlns:a16="http://schemas.microsoft.com/office/drawing/2014/main" val="948144896"/>
                    </a:ext>
                  </a:extLst>
                </a:gridCol>
              </a:tblGrid>
              <a:tr h="1655379">
                <a:tc>
                  <a:txBody>
                    <a:bodyPr/>
                    <a:lstStyle/>
                    <a:p>
                      <a:pPr marL="0" marR="0">
                        <a:spcBef>
                          <a:spcPts val="0"/>
                        </a:spcBef>
                        <a:spcAft>
                          <a:spcPts val="0"/>
                        </a:spcAft>
                      </a:pPr>
                      <a:r>
                        <a:rPr lang="en-US" sz="1800" dirty="0">
                          <a:solidFill>
                            <a:schemeClr val="tx1"/>
                          </a:solidFill>
                          <a:effectLst/>
                        </a:rPr>
                        <a:t>Adequate health literacy, receive intervention on advance directives</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spcBef>
                          <a:spcPts val="0"/>
                        </a:spcBef>
                        <a:spcAft>
                          <a:spcPts val="0"/>
                        </a:spcAft>
                      </a:pPr>
                      <a:r>
                        <a:rPr lang="en-US" sz="2000" dirty="0" smtClean="0">
                          <a:solidFill>
                            <a:schemeClr val="tx1"/>
                          </a:solidFill>
                          <a:effectLst/>
                        </a:rPr>
                        <a:t>Adequate health </a:t>
                      </a:r>
                      <a:r>
                        <a:rPr lang="en-US" sz="2000" dirty="0">
                          <a:solidFill>
                            <a:schemeClr val="tx1"/>
                          </a:solidFill>
                          <a:effectLst/>
                        </a:rPr>
                        <a:t>literacy </a:t>
                      </a:r>
                      <a:endParaRPr lang="en-US" sz="2000" dirty="0" smtClean="0">
                        <a:solidFill>
                          <a:schemeClr val="tx1"/>
                        </a:solidFill>
                        <a:effectLst/>
                      </a:endParaRPr>
                    </a:p>
                    <a:p>
                      <a:pPr marL="0" marR="0">
                        <a:spcBef>
                          <a:spcPts val="0"/>
                        </a:spcBef>
                        <a:spcAft>
                          <a:spcPts val="0"/>
                        </a:spcAft>
                      </a:pPr>
                      <a:r>
                        <a:rPr lang="en-US" sz="2000" dirty="0" smtClean="0">
                          <a:solidFill>
                            <a:schemeClr val="tx1"/>
                          </a:solidFill>
                          <a:effectLst/>
                        </a:rPr>
                        <a:t>control </a:t>
                      </a:r>
                      <a:r>
                        <a:rPr lang="en-US" sz="2000" dirty="0">
                          <a:solidFill>
                            <a:schemeClr val="tx1"/>
                          </a:solidFill>
                          <a:effectLst/>
                        </a:rPr>
                        <a:t>group</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41799543"/>
                  </a:ext>
                </a:extLst>
              </a:tr>
              <a:tr h="1658173">
                <a:tc>
                  <a:txBody>
                    <a:bodyPr/>
                    <a:lstStyle/>
                    <a:p>
                      <a:pPr marL="0" marR="0">
                        <a:spcBef>
                          <a:spcPts val="0"/>
                        </a:spcBef>
                        <a:spcAft>
                          <a:spcPts val="0"/>
                        </a:spcAft>
                      </a:pPr>
                      <a:r>
                        <a:rPr lang="en-US" sz="1800" dirty="0">
                          <a:effectLst/>
                        </a:rPr>
                        <a:t>Limited health literacy, receives intervention on advance directives</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solidFill>
                            <a:schemeClr val="tx1"/>
                          </a:solidFill>
                          <a:effectLst/>
                        </a:rPr>
                        <a:t>Limited health literacy </a:t>
                      </a:r>
                      <a:endParaRPr lang="en-US" sz="1800" b="1" dirty="0" smtClean="0">
                        <a:solidFill>
                          <a:schemeClr val="tx1"/>
                        </a:solidFill>
                        <a:effectLst/>
                      </a:endParaRPr>
                    </a:p>
                    <a:p>
                      <a:pPr marL="0" marR="0">
                        <a:spcBef>
                          <a:spcPts val="0"/>
                        </a:spcBef>
                        <a:spcAft>
                          <a:spcPts val="0"/>
                        </a:spcAft>
                      </a:pPr>
                      <a:r>
                        <a:rPr lang="en-US" sz="1800" b="1" dirty="0" smtClean="0">
                          <a:solidFill>
                            <a:schemeClr val="tx1"/>
                          </a:solidFill>
                          <a:effectLst/>
                        </a:rPr>
                        <a:t>control </a:t>
                      </a:r>
                      <a:r>
                        <a:rPr lang="en-US" sz="1800" b="1" dirty="0">
                          <a:solidFill>
                            <a:schemeClr val="tx1"/>
                          </a:solidFill>
                          <a:effectLst/>
                        </a:rPr>
                        <a:t>group</a:t>
                      </a:r>
                      <a:endParaRPr lang="en-US" sz="11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768011250"/>
                  </a:ext>
                </a:extLst>
              </a:tr>
            </a:tbl>
          </a:graphicData>
        </a:graphic>
      </p:graphicFrame>
      <p:sp>
        <p:nvSpPr>
          <p:cNvPr id="3" name="TextBox 2"/>
          <p:cNvSpPr txBox="1"/>
          <p:nvPr/>
        </p:nvSpPr>
        <p:spPr>
          <a:xfrm>
            <a:off x="1230241" y="3958217"/>
            <a:ext cx="2470292" cy="461665"/>
          </a:xfrm>
          <a:prstGeom prst="rect">
            <a:avLst/>
          </a:prstGeom>
          <a:noFill/>
        </p:spPr>
        <p:txBody>
          <a:bodyPr wrap="none" rtlCol="0">
            <a:spAutoFit/>
          </a:bodyPr>
          <a:lstStyle/>
          <a:p>
            <a:r>
              <a:rPr lang="en-US" sz="2400" b="1" dirty="0" smtClean="0"/>
              <a:t>Adequate</a:t>
            </a:r>
            <a:r>
              <a:rPr lang="en-US" sz="2400" dirty="0" smtClean="0"/>
              <a:t> Literacy</a:t>
            </a:r>
            <a:endParaRPr lang="en-US" sz="2400" dirty="0"/>
          </a:p>
        </p:txBody>
      </p:sp>
      <p:sp>
        <p:nvSpPr>
          <p:cNvPr id="4" name="TextBox 3"/>
          <p:cNvSpPr txBox="1"/>
          <p:nvPr/>
        </p:nvSpPr>
        <p:spPr>
          <a:xfrm>
            <a:off x="1230241" y="5563083"/>
            <a:ext cx="2179828" cy="461665"/>
          </a:xfrm>
          <a:prstGeom prst="rect">
            <a:avLst/>
          </a:prstGeom>
          <a:noFill/>
        </p:spPr>
        <p:txBody>
          <a:bodyPr wrap="none" rtlCol="0">
            <a:spAutoFit/>
          </a:bodyPr>
          <a:lstStyle/>
          <a:p>
            <a:r>
              <a:rPr lang="en-US" sz="2400" b="1" dirty="0" smtClean="0"/>
              <a:t>Limited</a:t>
            </a:r>
            <a:r>
              <a:rPr lang="en-US" sz="2400" dirty="0" smtClean="0"/>
              <a:t> Literacy</a:t>
            </a:r>
            <a:endParaRPr lang="en-US" sz="2400" dirty="0"/>
          </a:p>
        </p:txBody>
      </p:sp>
      <p:sp>
        <p:nvSpPr>
          <p:cNvPr id="5" name="TextBox 4"/>
          <p:cNvSpPr txBox="1"/>
          <p:nvPr/>
        </p:nvSpPr>
        <p:spPr>
          <a:xfrm>
            <a:off x="3557787" y="1824016"/>
            <a:ext cx="4401782" cy="646331"/>
          </a:xfrm>
          <a:prstGeom prst="rect">
            <a:avLst/>
          </a:prstGeom>
          <a:noFill/>
        </p:spPr>
        <p:txBody>
          <a:bodyPr wrap="none" rtlCol="0">
            <a:spAutoFit/>
          </a:bodyPr>
          <a:lstStyle/>
          <a:p>
            <a:r>
              <a:rPr lang="en-US" sz="3600" b="1" dirty="0" smtClean="0">
                <a:solidFill>
                  <a:schemeClr val="accent1">
                    <a:lumMod val="50000"/>
                  </a:schemeClr>
                </a:solidFill>
              </a:rPr>
              <a:t>Intervention  </a:t>
            </a:r>
            <a:r>
              <a:rPr lang="en-US" sz="3600" dirty="0"/>
              <a:t> </a:t>
            </a:r>
            <a:r>
              <a:rPr lang="en-US" sz="3600" b="1" dirty="0" smtClean="0">
                <a:solidFill>
                  <a:schemeClr val="tx2">
                    <a:lumMod val="60000"/>
                    <a:lumOff val="40000"/>
                  </a:schemeClr>
                </a:solidFill>
              </a:rPr>
              <a:t>Control</a:t>
            </a:r>
            <a:endParaRPr lang="en-US" sz="3600" b="1" dirty="0">
              <a:solidFill>
                <a:schemeClr val="tx2">
                  <a:lumMod val="60000"/>
                  <a:lumOff val="40000"/>
                </a:schemeClr>
              </a:solidFill>
            </a:endParaRPr>
          </a:p>
        </p:txBody>
      </p:sp>
      <p:sp>
        <p:nvSpPr>
          <p:cNvPr id="6" name="Down Arrow 5"/>
          <p:cNvSpPr/>
          <p:nvPr/>
        </p:nvSpPr>
        <p:spPr>
          <a:xfrm>
            <a:off x="4535424" y="2526248"/>
            <a:ext cx="402336" cy="73152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667659" y="2478624"/>
            <a:ext cx="402336" cy="731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9692043" y="775403"/>
            <a:ext cx="2426418" cy="1152244"/>
          </a:xfrm>
          <a:prstGeom prst="rect">
            <a:avLst/>
          </a:prstGeom>
        </p:spPr>
      </p:pic>
      <p:sp>
        <p:nvSpPr>
          <p:cNvPr id="9" name="Rectangle 8"/>
          <p:cNvSpPr/>
          <p:nvPr/>
        </p:nvSpPr>
        <p:spPr>
          <a:xfrm>
            <a:off x="754532" y="138765"/>
            <a:ext cx="8366456" cy="1384995"/>
          </a:xfrm>
          <a:prstGeom prst="rect">
            <a:avLst/>
          </a:prstGeom>
        </p:spPr>
        <p:txBody>
          <a:bodyPr wrap="square">
            <a:spAutoFit/>
          </a:bodyPr>
          <a:lstStyle/>
          <a:p>
            <a:r>
              <a:rPr lang="en-US" sz="2800" b="1" dirty="0"/>
              <a:t>Advance Directives Completion Rates and an </a:t>
            </a:r>
            <a:endParaRPr lang="en-US" sz="2800" b="1" dirty="0" smtClean="0"/>
          </a:p>
          <a:p>
            <a:r>
              <a:rPr lang="en-US" sz="2800" b="1" dirty="0" smtClean="0"/>
              <a:t>Intervention </a:t>
            </a:r>
            <a:r>
              <a:rPr lang="en-US" sz="2800" b="1" dirty="0"/>
              <a:t>to Address Health Literacy in a </a:t>
            </a:r>
            <a:br>
              <a:rPr lang="en-US" sz="2800" b="1" dirty="0"/>
            </a:br>
            <a:r>
              <a:rPr lang="en-US" sz="2800" b="1" dirty="0">
                <a:solidFill>
                  <a:schemeClr val="accent1">
                    <a:lumMod val="50000"/>
                  </a:schemeClr>
                </a:solidFill>
                <a:effectLst>
                  <a:outerShdw blurRad="38100" dist="38100" dir="2700000" algn="tl">
                    <a:srgbClr val="000000">
                      <a:alpha val="43137"/>
                    </a:srgbClr>
                  </a:outerShdw>
                </a:effectLst>
              </a:rPr>
              <a:t>Clinic Population</a:t>
            </a:r>
            <a:endParaRPr lang="en-US" sz="2800" dirty="0"/>
          </a:p>
        </p:txBody>
      </p:sp>
      <p:pic>
        <p:nvPicPr>
          <p:cNvPr id="10" name="Picture 9"/>
          <p:cNvPicPr>
            <a:picLocks noChangeAspect="1"/>
          </p:cNvPicPr>
          <p:nvPr/>
        </p:nvPicPr>
        <p:blipFill>
          <a:blip r:embed="rId3"/>
          <a:stretch>
            <a:fillRect/>
          </a:stretch>
        </p:blipFill>
        <p:spPr>
          <a:xfrm>
            <a:off x="754532" y="1526972"/>
            <a:ext cx="8937511" cy="60965"/>
          </a:xfrm>
          <a:prstGeom prst="rect">
            <a:avLst/>
          </a:prstGeom>
        </p:spPr>
      </p:pic>
    </p:spTree>
    <p:extLst>
      <p:ext uri="{BB962C8B-B14F-4D97-AF65-F5344CB8AC3E}">
        <p14:creationId xmlns:p14="http://schemas.microsoft.com/office/powerpoint/2010/main" val="3270016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Advance Directives Completion Rates and an Intervention to Address Health Literacy in a </a:t>
            </a:r>
            <a:br>
              <a:rPr lang="en-US" b="1" dirty="0"/>
            </a:br>
            <a:r>
              <a:rPr lang="en-US" b="1" dirty="0">
                <a:solidFill>
                  <a:schemeClr val="accent1">
                    <a:lumMod val="50000"/>
                  </a:schemeClr>
                </a:solidFill>
                <a:effectLst>
                  <a:outerShdw blurRad="38100" dist="38100" dir="2700000" algn="tl">
                    <a:srgbClr val="000000">
                      <a:alpha val="43137"/>
                    </a:srgbClr>
                  </a:outerShdw>
                </a:effectLst>
              </a:rPr>
              <a:t>Clinic Population</a:t>
            </a:r>
            <a:endParaRPr lang="en-US" dirty="0"/>
          </a:p>
        </p:txBody>
      </p:sp>
      <p:pic>
        <p:nvPicPr>
          <p:cNvPr id="5" name="Content Placeholder 4"/>
          <p:cNvPicPr>
            <a:picLocks noGrp="1" noChangeAspect="1"/>
          </p:cNvPicPr>
          <p:nvPr>
            <p:ph idx="1"/>
          </p:nvPr>
        </p:nvPicPr>
        <p:blipFill>
          <a:blip r:embed="rId2"/>
          <a:stretch>
            <a:fillRect/>
          </a:stretch>
        </p:blipFill>
        <p:spPr>
          <a:xfrm>
            <a:off x="838200" y="1889763"/>
            <a:ext cx="8937511" cy="60965"/>
          </a:xfrm>
          <a:prstGeom prst="rect">
            <a:avLst/>
          </a:prstGeom>
        </p:spPr>
      </p:pic>
      <p:sp>
        <p:nvSpPr>
          <p:cNvPr id="4" name="Rectangle 3"/>
          <p:cNvSpPr/>
          <p:nvPr/>
        </p:nvSpPr>
        <p:spPr>
          <a:xfrm>
            <a:off x="838200" y="2365609"/>
            <a:ext cx="1905265" cy="707886"/>
          </a:xfrm>
          <a:prstGeom prst="rect">
            <a:avLst/>
          </a:prstGeom>
          <a:solidFill>
            <a:schemeClr val="bg1">
              <a:lumMod val="95000"/>
            </a:schemeClr>
          </a:solidFill>
        </p:spPr>
        <p:txBody>
          <a:bodyPr wrap="none">
            <a:spAutoFit/>
          </a:bodyPr>
          <a:lstStyle/>
          <a:p>
            <a:pPr lvl="0"/>
            <a:r>
              <a:rPr lang="en-US" sz="4000" dirty="0" smtClean="0">
                <a:solidFill>
                  <a:srgbClr val="5B9BD5">
                    <a:lumMod val="50000"/>
                  </a:srgbClr>
                </a:solidFill>
              </a:rPr>
              <a:t>Results?</a:t>
            </a:r>
          </a:p>
        </p:txBody>
      </p:sp>
      <p:pic>
        <p:nvPicPr>
          <p:cNvPr id="6" name="Picture 5"/>
          <p:cNvPicPr>
            <a:picLocks noChangeAspect="1"/>
          </p:cNvPicPr>
          <p:nvPr/>
        </p:nvPicPr>
        <p:blipFill>
          <a:blip r:embed="rId3"/>
          <a:stretch>
            <a:fillRect/>
          </a:stretch>
        </p:blipFill>
        <p:spPr>
          <a:xfrm>
            <a:off x="9775711" y="1114566"/>
            <a:ext cx="2426418" cy="1152244"/>
          </a:xfrm>
          <a:prstGeom prst="rect">
            <a:avLst/>
          </a:prstGeom>
        </p:spPr>
      </p:pic>
    </p:spTree>
    <p:extLst>
      <p:ext uri="{BB962C8B-B14F-4D97-AF65-F5344CB8AC3E}">
        <p14:creationId xmlns:p14="http://schemas.microsoft.com/office/powerpoint/2010/main" val="622128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453" y="963967"/>
            <a:ext cx="6566338" cy="2387600"/>
          </a:xfrm>
        </p:spPr>
        <p:txBody>
          <a:bodyPr>
            <a:normAutofit/>
          </a:bodyPr>
          <a:lstStyle/>
          <a:p>
            <a:r>
              <a:rPr lang="en-US" sz="6600"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Health Literacy at </a:t>
            </a:r>
            <a:endParaRPr lang="en-US" sz="6600"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16573" y="4255622"/>
            <a:ext cx="9144000" cy="1655762"/>
          </a:xfrm>
        </p:spPr>
        <p:txBody>
          <a:bodyPr/>
          <a:lstStyle/>
          <a:p>
            <a:r>
              <a:rPr lang="en-US" dirty="0" smtClean="0">
                <a:solidFill>
                  <a:srgbClr val="FF3300"/>
                </a:solidFill>
                <a:effectLst>
                  <a:outerShdw blurRad="38100" dist="38100" dir="2700000" algn="tl">
                    <a:srgbClr val="000000">
                      <a:alpha val="43137"/>
                    </a:srgbClr>
                  </a:outerShdw>
                </a:effectLst>
              </a:rPr>
              <a:t>Robert R Leverence MD </a:t>
            </a:r>
            <a:r>
              <a:rPr lang="en-US" dirty="0" smtClean="0">
                <a:solidFill>
                  <a:srgbClr val="FF3300"/>
                </a:solidFill>
                <a:effectLst>
                  <a:outerShdw blurRad="38100" dist="38100" dir="2700000" algn="tl">
                    <a:srgbClr val="000000">
                      <a:alpha val="43137"/>
                    </a:srgbClr>
                  </a:outerShdw>
                </a:effectLst>
              </a:rPr>
              <a:t>FACP</a:t>
            </a:r>
          </a:p>
          <a:p>
            <a:r>
              <a:rPr lang="en-US" dirty="0" smtClean="0">
                <a:solidFill>
                  <a:srgbClr val="FF3300"/>
                </a:solidFill>
                <a:effectLst>
                  <a:outerShdw blurRad="38100" dist="38100" dir="2700000" algn="tl">
                    <a:srgbClr val="000000">
                      <a:alpha val="43137"/>
                    </a:srgbClr>
                  </a:outerShdw>
                </a:effectLst>
              </a:rPr>
              <a:t>Vice Chair Clinical Affairs </a:t>
            </a:r>
            <a:r>
              <a:rPr lang="en-US" dirty="0" err="1" smtClean="0">
                <a:solidFill>
                  <a:srgbClr val="FF3300"/>
                </a:solidFill>
                <a:effectLst>
                  <a:outerShdw blurRad="38100" dist="38100" dir="2700000" algn="tl">
                    <a:srgbClr val="000000">
                      <a:alpha val="43137"/>
                    </a:srgbClr>
                  </a:outerShdw>
                </a:effectLst>
              </a:rPr>
              <a:t>Dept</a:t>
            </a:r>
            <a:r>
              <a:rPr lang="en-US" dirty="0" smtClean="0">
                <a:solidFill>
                  <a:srgbClr val="FF3300"/>
                </a:solidFill>
                <a:effectLst>
                  <a:outerShdw blurRad="38100" dist="38100" dir="2700000" algn="tl">
                    <a:srgbClr val="000000">
                      <a:alpha val="43137"/>
                    </a:srgbClr>
                  </a:outerShdw>
                </a:effectLst>
              </a:rPr>
              <a:t> of Medicine</a:t>
            </a:r>
            <a:endParaRPr lang="en-US" dirty="0" smtClean="0">
              <a:solidFill>
                <a:srgbClr val="FF3300"/>
              </a:solidFill>
              <a:effectLst>
                <a:outerShdw blurRad="38100" dist="38100" dir="2700000" algn="tl">
                  <a:srgbClr val="000000">
                    <a:alpha val="43137"/>
                  </a:srgbClr>
                </a:outerShdw>
              </a:effectLst>
            </a:endParaRPr>
          </a:p>
          <a:p>
            <a:r>
              <a:rPr lang="en-US" dirty="0" smtClean="0"/>
              <a:t>January 20,2017</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838" y="1875279"/>
            <a:ext cx="4963839" cy="203159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699188" y="3379364"/>
            <a:ext cx="6247649" cy="822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497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17679" y="146600"/>
            <a:ext cx="4962574" cy="203624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26749" y="2474559"/>
            <a:ext cx="11873250" cy="3046988"/>
          </a:xfrm>
          <a:prstGeom prst="rect">
            <a:avLst/>
          </a:prstGeom>
          <a:solidFill>
            <a:schemeClr val="bg1">
              <a:lumMod val="95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algn="just"/>
            <a:r>
              <a:rPr lang="en-US" sz="2400" dirty="0">
                <a:effectLst>
                  <a:outerShdw blurRad="38100" dist="38100" dir="2700000" algn="tl">
                    <a:srgbClr val="000000">
                      <a:alpha val="43137"/>
                    </a:srgbClr>
                  </a:outerShdw>
                </a:effectLst>
              </a:rPr>
              <a:t>With campuses in </a:t>
            </a:r>
            <a:r>
              <a:rPr lang="en-US" sz="2400" b="1" dirty="0">
                <a:effectLst>
                  <a:outerShdw blurRad="38100" dist="38100" dir="2700000" algn="tl">
                    <a:srgbClr val="000000">
                      <a:alpha val="43137"/>
                    </a:srgbClr>
                  </a:outerShdw>
                </a:effectLst>
              </a:rPr>
              <a:t>Gainesville and Jacksonville</a:t>
            </a:r>
            <a:r>
              <a:rPr lang="en-US" sz="2400" dirty="0">
                <a:effectLst>
                  <a:outerShdw blurRad="38100" dist="38100" dir="2700000" algn="tl">
                    <a:srgbClr val="000000">
                      <a:alpha val="43137"/>
                    </a:srgbClr>
                  </a:outerShdw>
                </a:effectLst>
              </a:rPr>
              <a:t>, UF Health includes </a:t>
            </a:r>
            <a:r>
              <a:rPr lang="en-US" sz="2400" b="1" dirty="0">
                <a:effectLst>
                  <a:outerShdw blurRad="38100" dist="38100" dir="2700000" algn="tl">
                    <a:srgbClr val="000000">
                      <a:alpha val="43137"/>
                    </a:srgbClr>
                  </a:outerShdw>
                </a:effectLst>
              </a:rPr>
              <a:t>six health colleges</a:t>
            </a:r>
            <a:r>
              <a:rPr lang="en-US" sz="2400" dirty="0">
                <a:effectLst>
                  <a:outerShdw blurRad="38100" dist="38100" dir="2700000" algn="tl">
                    <a:srgbClr val="000000">
                      <a:alpha val="43137"/>
                    </a:srgbClr>
                  </a:outerShdw>
                </a:effectLst>
              </a:rPr>
              <a:t>, </a:t>
            </a:r>
            <a:endParaRPr lang="en-US" sz="2400" dirty="0" smtClean="0">
              <a:effectLst>
                <a:outerShdw blurRad="38100" dist="38100" dir="2700000" algn="tl">
                  <a:srgbClr val="000000">
                    <a:alpha val="43137"/>
                  </a:srgbClr>
                </a:outerShdw>
              </a:effectLst>
            </a:endParaRPr>
          </a:p>
          <a:p>
            <a:pPr algn="just"/>
            <a:r>
              <a:rPr lang="en-US" sz="2400" b="1" dirty="0" smtClean="0">
                <a:effectLst>
                  <a:outerShdw blurRad="38100" dist="38100" dir="2700000" algn="tl">
                    <a:srgbClr val="000000">
                      <a:alpha val="43137"/>
                    </a:srgbClr>
                  </a:outerShdw>
                </a:effectLst>
              </a:rPr>
              <a:t>nine </a:t>
            </a:r>
            <a:r>
              <a:rPr lang="en-US" sz="2400" b="1" dirty="0">
                <a:effectLst>
                  <a:outerShdw blurRad="38100" dist="38100" dir="2700000" algn="tl">
                    <a:srgbClr val="000000">
                      <a:alpha val="43137"/>
                    </a:srgbClr>
                  </a:outerShdw>
                </a:effectLst>
              </a:rPr>
              <a:t>research institutes and centers</a:t>
            </a:r>
            <a:r>
              <a:rPr lang="en-US" sz="2400" dirty="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two teaching hospitals</a:t>
            </a:r>
            <a:r>
              <a:rPr lang="en-US" sz="2400" dirty="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two specialty hospitals </a:t>
            </a:r>
            <a:endParaRPr lang="en-US" sz="2400" b="1" dirty="0" smtClean="0">
              <a:effectLst>
                <a:outerShdw blurRad="38100" dist="38100" dir="2700000" algn="tl">
                  <a:srgbClr val="000000">
                    <a:alpha val="43137"/>
                  </a:srgbClr>
                </a:outerShdw>
              </a:effectLst>
            </a:endParaRPr>
          </a:p>
          <a:p>
            <a:pPr algn="just"/>
            <a:r>
              <a:rPr lang="en-US" sz="2400" dirty="0" smtClean="0">
                <a:effectLst>
                  <a:outerShdw blurRad="38100" dist="38100" dir="2700000" algn="tl">
                    <a:srgbClr val="000000">
                      <a:alpha val="43137"/>
                    </a:srgbClr>
                  </a:outerShdw>
                </a:effectLst>
              </a:rPr>
              <a:t>and </a:t>
            </a:r>
            <a:r>
              <a:rPr lang="en-US" sz="2400" dirty="0">
                <a:effectLst>
                  <a:outerShdw blurRad="38100" dist="38100" dir="2700000" algn="tl">
                    <a:srgbClr val="000000">
                      <a:alpha val="43137"/>
                    </a:srgbClr>
                  </a:outerShdw>
                </a:effectLst>
              </a:rPr>
              <a:t>a host of physician medical practices and outpatient services </a:t>
            </a:r>
            <a:r>
              <a:rPr lang="en-US" sz="2400" dirty="0" smtClean="0">
                <a:effectLst>
                  <a:outerShdw blurRad="38100" dist="38100" dir="2700000" algn="tl">
                    <a:srgbClr val="000000">
                      <a:alpha val="43137"/>
                    </a:srgbClr>
                  </a:outerShdw>
                </a:effectLst>
              </a:rPr>
              <a:t>throughout </a:t>
            </a:r>
          </a:p>
          <a:p>
            <a:pPr algn="just"/>
            <a:r>
              <a:rPr lang="en-US" sz="2400" dirty="0" smtClean="0">
                <a:effectLst>
                  <a:outerShdw blurRad="38100" dist="38100" dir="2700000" algn="tl">
                    <a:srgbClr val="000000">
                      <a:alpha val="43137"/>
                    </a:srgbClr>
                  </a:outerShdw>
                </a:effectLst>
              </a:rPr>
              <a:t>north </a:t>
            </a:r>
            <a:r>
              <a:rPr lang="en-US" sz="2400" dirty="0">
                <a:effectLst>
                  <a:outerShdw blurRad="38100" dist="38100" dir="2700000" algn="tl">
                    <a:srgbClr val="000000">
                      <a:alpha val="43137"/>
                    </a:srgbClr>
                  </a:outerShdw>
                </a:effectLst>
              </a:rPr>
              <a:t>central and northeast Florida.</a:t>
            </a:r>
            <a:endParaRPr lang="en-US" sz="2400" dirty="0" smtClean="0">
              <a:effectLst>
                <a:outerShdw blurRad="38100" dist="38100" dir="2700000" algn="tl">
                  <a:srgbClr val="000000">
                    <a:alpha val="43137"/>
                  </a:srgbClr>
                </a:outerShdw>
              </a:effectLst>
            </a:endParaRPr>
          </a:p>
          <a:p>
            <a:pPr algn="just"/>
            <a:endParaRPr lang="en-US" sz="2400" dirty="0">
              <a:effectLst>
                <a:outerShdw blurRad="38100" dist="38100" dir="2700000" algn="tl">
                  <a:srgbClr val="000000">
                    <a:alpha val="43137"/>
                  </a:srgbClr>
                </a:outerShdw>
              </a:effectLst>
            </a:endParaRPr>
          </a:p>
          <a:p>
            <a:pPr algn="just"/>
            <a:r>
              <a:rPr lang="en-US" sz="2400" dirty="0">
                <a:effectLst>
                  <a:outerShdw blurRad="38100" dist="38100" dir="2700000" algn="tl">
                    <a:srgbClr val="000000">
                      <a:alpha val="43137"/>
                    </a:srgbClr>
                  </a:outerShdw>
                </a:effectLst>
              </a:rPr>
              <a:t>Our mission is to promote health through outstanding and high-quality patient care; </a:t>
            </a:r>
            <a:endParaRPr lang="en-US" sz="2400" dirty="0" smtClean="0">
              <a:effectLst>
                <a:outerShdw blurRad="38100" dist="38100" dir="2700000" algn="tl">
                  <a:srgbClr val="000000">
                    <a:alpha val="43137"/>
                  </a:srgbClr>
                </a:outerShdw>
              </a:effectLst>
            </a:endParaRPr>
          </a:p>
          <a:p>
            <a:pPr algn="just"/>
            <a:r>
              <a:rPr lang="en-US" sz="2400" dirty="0" smtClean="0">
                <a:effectLst>
                  <a:outerShdw blurRad="38100" dist="38100" dir="2700000" algn="tl">
                    <a:srgbClr val="000000">
                      <a:alpha val="43137"/>
                    </a:srgbClr>
                  </a:outerShdw>
                </a:effectLst>
              </a:rPr>
              <a:t>innovative </a:t>
            </a:r>
            <a:r>
              <a:rPr lang="en-US" sz="2400" dirty="0">
                <a:effectLst>
                  <a:outerShdw blurRad="38100" dist="38100" dir="2700000" algn="tl">
                    <a:srgbClr val="000000">
                      <a:alpha val="43137"/>
                    </a:srgbClr>
                  </a:outerShdw>
                </a:effectLst>
              </a:rPr>
              <a:t>and rigorous education in the health professions and biomedical sciences; </a:t>
            </a:r>
            <a:endParaRPr lang="en-US" sz="2400" dirty="0" smtClean="0">
              <a:effectLst>
                <a:outerShdw blurRad="38100" dist="38100" dir="2700000" algn="tl">
                  <a:srgbClr val="000000">
                    <a:alpha val="43137"/>
                  </a:srgbClr>
                </a:outerShdw>
              </a:effectLst>
            </a:endParaRPr>
          </a:p>
          <a:p>
            <a:pPr algn="just"/>
            <a:r>
              <a:rPr lang="en-US" sz="2400" dirty="0" smtClean="0">
                <a:effectLst>
                  <a:outerShdw blurRad="38100" dist="38100" dir="2700000" algn="tl">
                    <a:srgbClr val="000000">
                      <a:alpha val="43137"/>
                    </a:srgbClr>
                  </a:outerShdw>
                </a:effectLst>
              </a:rPr>
              <a:t>and </a:t>
            </a:r>
            <a:r>
              <a:rPr lang="en-US" sz="2400" dirty="0">
                <a:effectLst>
                  <a:outerShdw blurRad="38100" dist="38100" dir="2700000" algn="tl">
                    <a:srgbClr val="000000">
                      <a:alpha val="43137"/>
                    </a:srgbClr>
                  </a:outerShdw>
                </a:effectLst>
              </a:rPr>
              <a:t>high-impact research across the spectrum of basic, translational and clinical investigation.</a:t>
            </a:r>
          </a:p>
        </p:txBody>
      </p:sp>
      <p:pic>
        <p:nvPicPr>
          <p:cNvPr id="4" name="Picture 3"/>
          <p:cNvPicPr>
            <a:picLocks noChangeAspect="1"/>
          </p:cNvPicPr>
          <p:nvPr/>
        </p:nvPicPr>
        <p:blipFill>
          <a:blip r:embed="rId4"/>
          <a:stretch>
            <a:fillRect/>
          </a:stretch>
        </p:blipFill>
        <p:spPr>
          <a:xfrm>
            <a:off x="8593053" y="226186"/>
            <a:ext cx="2847521" cy="1956654"/>
          </a:xfrm>
          <a:prstGeom prst="rect">
            <a:avLst/>
          </a:prstGeom>
        </p:spPr>
      </p:pic>
    </p:spTree>
    <p:extLst>
      <p:ext uri="{BB962C8B-B14F-4D97-AF65-F5344CB8AC3E}">
        <p14:creationId xmlns:p14="http://schemas.microsoft.com/office/powerpoint/2010/main" val="2127407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effectLst>
                  <a:outerShdw blurRad="38100" dist="38100" dir="2700000" algn="tl">
                    <a:srgbClr val="000000">
                      <a:alpha val="43137"/>
                    </a:srgbClr>
                  </a:outerShdw>
                </a:effectLst>
              </a:rPr>
              <a:t>Outline</a:t>
            </a:r>
            <a:endParaRPr lang="en-US" b="1" dirty="0">
              <a:solidFill>
                <a:schemeClr val="accent1">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Implementation of a Routine Health Literacy Assessment at an </a:t>
            </a:r>
            <a:r>
              <a:rPr lang="en-US" b="1" dirty="0" smtClean="0"/>
              <a:t>Academic Medical Center</a:t>
            </a:r>
            <a:r>
              <a:rPr lang="en-US" dirty="0" smtClean="0"/>
              <a:t>.  </a:t>
            </a:r>
            <a:r>
              <a:rPr lang="en-US" sz="2400" dirty="0" smtClean="0"/>
              <a:t>A Descriptive, Multi-method Study. </a:t>
            </a:r>
            <a:r>
              <a:rPr lang="en-US" sz="2400" i="1" dirty="0" smtClean="0">
                <a:solidFill>
                  <a:schemeClr val="bg1">
                    <a:lumMod val="65000"/>
                  </a:schemeClr>
                </a:solidFill>
              </a:rPr>
              <a:t>PI: </a:t>
            </a:r>
            <a:r>
              <a:rPr lang="en-US" sz="2400" i="1" dirty="0" smtClean="0">
                <a:solidFill>
                  <a:schemeClr val="bg1">
                    <a:lumMod val="65000"/>
                  </a:schemeClr>
                </a:solidFill>
              </a:rPr>
              <a:t>Robert Leverence MD </a:t>
            </a:r>
            <a:endParaRPr lang="en-US" sz="2400" i="1" dirty="0" smtClean="0">
              <a:solidFill>
                <a:schemeClr val="bg1">
                  <a:lumMod val="65000"/>
                </a:schemeClr>
              </a:solidFill>
            </a:endParaRPr>
          </a:p>
          <a:p>
            <a:pPr marL="0" indent="0">
              <a:buNone/>
            </a:pPr>
            <a:endParaRPr lang="en-US" dirty="0" smtClean="0"/>
          </a:p>
          <a:p>
            <a:r>
              <a:rPr lang="en-US" dirty="0"/>
              <a:t>Implementation of a Health Literacy Assessment in </a:t>
            </a:r>
            <a:r>
              <a:rPr lang="en-US" b="1" dirty="0"/>
              <a:t>Perioperative Coordinated Care</a:t>
            </a:r>
            <a:r>
              <a:rPr lang="en-US" dirty="0"/>
              <a:t>. </a:t>
            </a:r>
            <a:r>
              <a:rPr lang="en-US" sz="2400" i="1" dirty="0">
                <a:solidFill>
                  <a:schemeClr val="bg1">
                    <a:lumMod val="65000"/>
                  </a:schemeClr>
                </a:solidFill>
              </a:rPr>
              <a:t>PI: Nila </a:t>
            </a:r>
            <a:r>
              <a:rPr lang="en-US" sz="2400" i="1" dirty="0" err="1" smtClean="0">
                <a:solidFill>
                  <a:schemeClr val="bg1">
                    <a:lumMod val="65000"/>
                  </a:schemeClr>
                </a:solidFill>
              </a:rPr>
              <a:t>Radhkrishna</a:t>
            </a:r>
            <a:endParaRPr lang="en-US" sz="2400" i="1" dirty="0" smtClean="0">
              <a:solidFill>
                <a:schemeClr val="bg1">
                  <a:lumMod val="65000"/>
                </a:schemeClr>
              </a:solidFill>
            </a:endParaRPr>
          </a:p>
          <a:p>
            <a:pPr marL="0" indent="0">
              <a:buNone/>
            </a:pPr>
            <a:endParaRPr lang="en-US" i="1" dirty="0">
              <a:solidFill>
                <a:schemeClr val="bg1">
                  <a:lumMod val="65000"/>
                </a:schemeClr>
              </a:solidFill>
            </a:endParaRPr>
          </a:p>
          <a:p>
            <a:r>
              <a:rPr lang="en-US" dirty="0" smtClean="0"/>
              <a:t>Advance </a:t>
            </a:r>
            <a:r>
              <a:rPr lang="en-US" dirty="0"/>
              <a:t>Directives Completion Rates and an Intervention to Address Health Literacy in a </a:t>
            </a:r>
            <a:r>
              <a:rPr lang="en-US" b="1" dirty="0"/>
              <a:t>Clinic </a:t>
            </a:r>
            <a:r>
              <a:rPr lang="en-US" b="1" dirty="0" smtClean="0"/>
              <a:t>Population</a:t>
            </a:r>
            <a:r>
              <a:rPr lang="en-US" dirty="0" smtClean="0"/>
              <a:t>. </a:t>
            </a:r>
            <a:r>
              <a:rPr lang="en-US" sz="2400" i="1" dirty="0" smtClean="0">
                <a:solidFill>
                  <a:schemeClr val="bg1">
                    <a:lumMod val="65000"/>
                  </a:schemeClr>
                </a:solidFill>
              </a:rPr>
              <a:t>PI: </a:t>
            </a:r>
            <a:r>
              <a:rPr lang="en-US" sz="2400" i="1" dirty="0" smtClean="0">
                <a:solidFill>
                  <a:schemeClr val="bg1">
                    <a:lumMod val="65000"/>
                  </a:schemeClr>
                </a:solidFill>
              </a:rPr>
              <a:t>Melanie Hagen </a:t>
            </a:r>
            <a:r>
              <a:rPr lang="en-US" sz="2400" i="1" dirty="0" smtClean="0">
                <a:solidFill>
                  <a:schemeClr val="bg1">
                    <a:lumMod val="65000"/>
                  </a:schemeClr>
                </a:solidFill>
              </a:rPr>
              <a:t>MD</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9775711" y="677159"/>
            <a:ext cx="2427500" cy="1148466"/>
          </a:xfrm>
          <a:prstGeom prst="rect">
            <a:avLst/>
          </a:prstGeom>
        </p:spPr>
      </p:pic>
      <p:pic>
        <p:nvPicPr>
          <p:cNvPr id="5" name="Picture 4"/>
          <p:cNvPicPr>
            <a:picLocks noChangeAspect="1"/>
          </p:cNvPicPr>
          <p:nvPr/>
        </p:nvPicPr>
        <p:blipFill>
          <a:blip r:embed="rId4"/>
          <a:stretch>
            <a:fillRect/>
          </a:stretch>
        </p:blipFill>
        <p:spPr>
          <a:xfrm>
            <a:off x="838200" y="1443593"/>
            <a:ext cx="8937511" cy="60965"/>
          </a:xfrm>
          <a:prstGeom prst="rect">
            <a:avLst/>
          </a:prstGeom>
        </p:spPr>
      </p:pic>
    </p:spTree>
    <p:extLst>
      <p:ext uri="{BB962C8B-B14F-4D97-AF65-F5344CB8AC3E}">
        <p14:creationId xmlns:p14="http://schemas.microsoft.com/office/powerpoint/2010/main" val="544439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3"/>
          <a:stretch>
            <a:fillRect/>
          </a:stretch>
        </p:blipFill>
        <p:spPr>
          <a:xfrm>
            <a:off x="3353821" y="453508"/>
            <a:ext cx="5089535" cy="5944223"/>
          </a:xfrm>
          <a:prstGeom prst="rect">
            <a:avLst/>
          </a:prstGeom>
          <a:ln w="9525">
            <a:solidFill>
              <a:schemeClr val="tx1"/>
            </a:solidFill>
          </a:ln>
          <a:effectLst>
            <a:outerShdw blurRad="50800" dist="38100" dir="2700000" algn="tl" rotWithShape="0">
              <a:prstClr val="black">
                <a:alpha val="40000"/>
              </a:prstClr>
            </a:outerShdw>
          </a:effectLst>
          <a:scene3d>
            <a:camera prst="perspectiveLeft"/>
            <a:lightRig rig="threePt" dir="t"/>
          </a:scene3d>
        </p:spPr>
      </p:pic>
    </p:spTree>
    <p:extLst>
      <p:ext uri="{BB962C8B-B14F-4D97-AF65-F5344CB8AC3E}">
        <p14:creationId xmlns:p14="http://schemas.microsoft.com/office/powerpoint/2010/main" val="2433982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Implementation of a Routine Health Literacy Assessment at an </a:t>
            </a:r>
            <a:r>
              <a:rPr lang="en-US" b="1" dirty="0" smtClean="0">
                <a:solidFill>
                  <a:schemeClr val="accent1">
                    <a:lumMod val="50000"/>
                  </a:schemeClr>
                </a:solidFill>
                <a:effectLst>
                  <a:outerShdw blurRad="38100" dist="38100" dir="2700000" algn="tl">
                    <a:srgbClr val="000000">
                      <a:alpha val="43137"/>
                    </a:srgbClr>
                  </a:outerShdw>
                </a:effectLst>
              </a:rPr>
              <a:t>Academic Medical Center</a:t>
            </a:r>
            <a:r>
              <a:rPr lang="en-US" b="1" dirty="0" smtClean="0"/>
              <a:t>.  </a:t>
            </a:r>
            <a:r>
              <a:rPr lang="en-US" b="1" dirty="0" smtClean="0"/>
              <a:t/>
            </a:r>
            <a:br>
              <a:rPr lang="en-US" b="1" dirty="0" smtClean="0"/>
            </a:br>
            <a:r>
              <a:rPr lang="en-US" sz="3600" b="1" dirty="0" smtClean="0">
                <a:solidFill>
                  <a:schemeClr val="bg1">
                    <a:lumMod val="50000"/>
                  </a:schemeClr>
                </a:solidFill>
              </a:rPr>
              <a:t>A </a:t>
            </a:r>
            <a:r>
              <a:rPr lang="en-US" sz="3600" b="1" dirty="0" smtClean="0">
                <a:solidFill>
                  <a:schemeClr val="bg1">
                    <a:lumMod val="50000"/>
                  </a:schemeClr>
                </a:solidFill>
              </a:rPr>
              <a:t>Descriptive, Multi-method Study</a:t>
            </a:r>
            <a:endParaRPr lang="en-US" sz="3600" b="1" dirty="0">
              <a:solidFill>
                <a:schemeClr val="bg1">
                  <a:lumMod val="50000"/>
                </a:schemeClr>
              </a:solidFill>
            </a:endParaRPr>
          </a:p>
        </p:txBody>
      </p:sp>
      <p:sp>
        <p:nvSpPr>
          <p:cNvPr id="3" name="Content Placeholder 2"/>
          <p:cNvSpPr>
            <a:spLocks noGrp="1"/>
          </p:cNvSpPr>
          <p:nvPr>
            <p:ph idx="1"/>
          </p:nvPr>
        </p:nvSpPr>
        <p:spPr>
          <a:xfrm>
            <a:off x="838200" y="2385301"/>
            <a:ext cx="10515600" cy="4351338"/>
          </a:xfrm>
        </p:spPr>
        <p:txBody>
          <a:bodyPr>
            <a:normAutofit lnSpcReduction="10000"/>
          </a:bodyPr>
          <a:lstStyle/>
          <a:p>
            <a:r>
              <a:rPr lang="en-US" dirty="0"/>
              <a:t>A hospital-wide </a:t>
            </a:r>
            <a:r>
              <a:rPr lang="en-US" b="1" dirty="0"/>
              <a:t>brief health literacy assessment was initiated </a:t>
            </a:r>
            <a:r>
              <a:rPr lang="en-US" dirty="0"/>
              <a:t>by nurses in April 2014 and applied to all adult inpatients. Results were documented in the electronic health record, which then generated care plans and alerts for patients who screened positive.    </a:t>
            </a:r>
            <a:endParaRPr lang="en-US" dirty="0" smtClean="0"/>
          </a:p>
          <a:p>
            <a:r>
              <a:rPr lang="en-US" dirty="0" smtClean="0"/>
              <a:t>A </a:t>
            </a:r>
            <a:r>
              <a:rPr lang="en-US" dirty="0"/>
              <a:t>nursing survey showed </a:t>
            </a:r>
            <a:r>
              <a:rPr lang="en-US" b="1" dirty="0"/>
              <a:t>good ease of use </a:t>
            </a:r>
            <a:r>
              <a:rPr lang="en-US" dirty="0"/>
              <a:t>and </a:t>
            </a:r>
            <a:r>
              <a:rPr lang="en-US" b="1" dirty="0"/>
              <a:t>adequate patient acceptance</a:t>
            </a:r>
            <a:r>
              <a:rPr lang="en-US" dirty="0"/>
              <a:t> of the screening process. </a:t>
            </a:r>
            <a:endParaRPr lang="en-US" dirty="0" smtClean="0"/>
          </a:p>
          <a:p>
            <a:r>
              <a:rPr lang="en-US" dirty="0" smtClean="0"/>
              <a:t>Six </a:t>
            </a:r>
            <a:r>
              <a:rPr lang="en-US" dirty="0"/>
              <a:t>months after hospital-wide implementation, retrospective chart abstraction of 1455 patients showed </a:t>
            </a:r>
            <a:r>
              <a:rPr lang="en-US" b="1" dirty="0"/>
              <a:t>84% were screened</a:t>
            </a:r>
            <a:r>
              <a:rPr lang="en-US" dirty="0"/>
              <a:t>.  </a:t>
            </a:r>
            <a:endParaRPr lang="en-US" dirty="0" smtClean="0"/>
          </a:p>
          <a:p>
            <a:r>
              <a:rPr lang="en-US" dirty="0" smtClean="0"/>
              <a:t>We </a:t>
            </a:r>
            <a:r>
              <a:rPr lang="en-US" dirty="0"/>
              <a:t>conclude that a routine health literacy assessment can be </a:t>
            </a:r>
            <a:r>
              <a:rPr lang="en-US" b="1" dirty="0"/>
              <a:t>feasibly and successfully implemented </a:t>
            </a:r>
            <a:r>
              <a:rPr lang="en-US" dirty="0"/>
              <a:t>into the nursing workflow and electronic health record of a major academic medical center.</a:t>
            </a:r>
          </a:p>
        </p:txBody>
      </p:sp>
      <p:pic>
        <p:nvPicPr>
          <p:cNvPr id="4" name="Picture 3"/>
          <p:cNvPicPr>
            <a:picLocks noChangeAspect="1"/>
          </p:cNvPicPr>
          <p:nvPr/>
        </p:nvPicPr>
        <p:blipFill>
          <a:blip r:embed="rId2"/>
          <a:stretch>
            <a:fillRect/>
          </a:stretch>
        </p:blipFill>
        <p:spPr>
          <a:xfrm>
            <a:off x="9765583" y="1145983"/>
            <a:ext cx="2426418" cy="1152244"/>
          </a:xfrm>
          <a:prstGeom prst="rect">
            <a:avLst/>
          </a:prstGeom>
        </p:spPr>
      </p:pic>
      <p:sp>
        <p:nvSpPr>
          <p:cNvPr id="6" name="Rectangle 5"/>
          <p:cNvSpPr/>
          <p:nvPr/>
        </p:nvSpPr>
        <p:spPr>
          <a:xfrm>
            <a:off x="838200" y="2278899"/>
            <a:ext cx="2057423" cy="707886"/>
          </a:xfrm>
          <a:prstGeom prst="rect">
            <a:avLst/>
          </a:prstGeom>
          <a:solidFill>
            <a:schemeClr val="bg1">
              <a:lumMod val="95000"/>
            </a:schemeClr>
          </a:solidFill>
        </p:spPr>
        <p:txBody>
          <a:bodyPr wrap="none">
            <a:spAutoFit/>
          </a:bodyPr>
          <a:lstStyle/>
          <a:p>
            <a:pPr lvl="0"/>
            <a:r>
              <a:rPr lang="en-US" sz="4000" dirty="0">
                <a:solidFill>
                  <a:srgbClr val="5B9BD5">
                    <a:lumMod val="50000"/>
                  </a:srgbClr>
                </a:solidFill>
              </a:rPr>
              <a:t>Methods</a:t>
            </a:r>
            <a:endParaRPr lang="en-US" sz="4000" dirty="0">
              <a:solidFill>
                <a:srgbClr val="5B9BD5">
                  <a:lumMod val="50000"/>
                </a:srgbClr>
              </a:solidFill>
            </a:endParaRPr>
          </a:p>
        </p:txBody>
      </p:sp>
      <p:sp>
        <p:nvSpPr>
          <p:cNvPr id="7" name="Rectangle 6"/>
          <p:cNvSpPr/>
          <p:nvPr/>
        </p:nvSpPr>
        <p:spPr>
          <a:xfrm>
            <a:off x="838200" y="3853084"/>
            <a:ext cx="1668021" cy="707886"/>
          </a:xfrm>
          <a:prstGeom prst="rect">
            <a:avLst/>
          </a:prstGeom>
          <a:solidFill>
            <a:schemeClr val="bg1">
              <a:lumMod val="95000"/>
            </a:schemeClr>
          </a:solidFill>
        </p:spPr>
        <p:txBody>
          <a:bodyPr wrap="none">
            <a:spAutoFit/>
          </a:bodyPr>
          <a:lstStyle/>
          <a:p>
            <a:pPr lvl="0"/>
            <a:r>
              <a:rPr lang="en-US" sz="4000" dirty="0">
                <a:solidFill>
                  <a:srgbClr val="5B9BD5">
                    <a:lumMod val="50000"/>
                  </a:srgbClr>
                </a:solidFill>
              </a:rPr>
              <a:t>Results</a:t>
            </a:r>
            <a:endParaRPr lang="en-US" sz="4000" dirty="0">
              <a:solidFill>
                <a:srgbClr val="5B9BD5">
                  <a:lumMod val="50000"/>
                </a:srgbClr>
              </a:solidFill>
            </a:endParaRPr>
          </a:p>
        </p:txBody>
      </p:sp>
      <p:sp>
        <p:nvSpPr>
          <p:cNvPr id="9" name="Rectangle 8"/>
          <p:cNvSpPr/>
          <p:nvPr/>
        </p:nvSpPr>
        <p:spPr>
          <a:xfrm>
            <a:off x="838201" y="1904616"/>
            <a:ext cx="8927382" cy="4571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8200" y="4777733"/>
            <a:ext cx="2459328" cy="707886"/>
          </a:xfrm>
          <a:prstGeom prst="rect">
            <a:avLst/>
          </a:prstGeom>
          <a:solidFill>
            <a:schemeClr val="bg1">
              <a:lumMod val="95000"/>
            </a:schemeClr>
          </a:solidFill>
        </p:spPr>
        <p:txBody>
          <a:bodyPr wrap="none">
            <a:spAutoFit/>
          </a:bodyPr>
          <a:lstStyle/>
          <a:p>
            <a:pPr lvl="0"/>
            <a:r>
              <a:rPr lang="en-US" sz="4000" dirty="0">
                <a:solidFill>
                  <a:srgbClr val="5B9BD5">
                    <a:lumMod val="50000"/>
                  </a:srgbClr>
                </a:solidFill>
              </a:rPr>
              <a:t>Conclusion</a:t>
            </a:r>
            <a:endParaRPr lang="en-US" sz="4000" dirty="0">
              <a:solidFill>
                <a:srgbClr val="5B9BD5">
                  <a:lumMod val="50000"/>
                </a:srgbClr>
              </a:solidFill>
            </a:endParaRPr>
          </a:p>
        </p:txBody>
      </p:sp>
    </p:spTree>
    <p:extLst>
      <p:ext uri="{BB962C8B-B14F-4D97-AF65-F5344CB8AC3E}">
        <p14:creationId xmlns:p14="http://schemas.microsoft.com/office/powerpoint/2010/main" val="19877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Times New Roman" panose="02020603050405020304" pitchFamily="18" charset="0"/>
                <a:ea typeface="Times" panose="02020603050405020304" pitchFamily="18" charset="0"/>
                <a:cs typeface="Times New Roman" panose="02020603050405020304" pitchFamily="18" charset="0"/>
              </a:rPr>
              <a:t>Rapid Estimate of Adult Literacy in Medicine-Short Form (REALM-SF</a:t>
            </a:r>
            <a:r>
              <a:rPr lang="en-US" altLang="en-US" b="1" dirty="0" smtClean="0">
                <a:latin typeface="Times New Roman" panose="02020603050405020304" pitchFamily="18" charset="0"/>
                <a:ea typeface="Times" panose="02020603050405020304" pitchFamily="18" charset="0"/>
                <a:cs typeface="Times New Roman" panose="02020603050405020304" pitchFamily="18" charset="0"/>
              </a:rPr>
              <a:t>)</a:t>
            </a:r>
            <a:endParaRPr lang="en-US" dirty="0"/>
          </a:p>
        </p:txBody>
      </p:sp>
      <p:pic>
        <p:nvPicPr>
          <p:cNvPr id="4" name="Content Placeholder 3"/>
          <p:cNvPicPr>
            <a:picLocks noGrp="1" noChangeAspect="1"/>
          </p:cNvPicPr>
          <p:nvPr>
            <p:ph idx="1"/>
          </p:nvPr>
        </p:nvPicPr>
        <p:blipFill>
          <a:blip r:embed="rId2"/>
          <a:stretch>
            <a:fillRect/>
          </a:stretch>
        </p:blipFill>
        <p:spPr>
          <a:xfrm>
            <a:off x="3097968" y="1825625"/>
            <a:ext cx="5996063"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8817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59340"/>
              </p:ext>
            </p:extLst>
          </p:nvPr>
        </p:nvGraphicFramePr>
        <p:xfrm>
          <a:off x="1291016" y="1200876"/>
          <a:ext cx="9163415" cy="5282886"/>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9163415">
                  <a:extLst>
                    <a:ext uri="{9D8B030D-6E8A-4147-A177-3AD203B41FA5}">
                      <a16:colId xmlns:a16="http://schemas.microsoft.com/office/drawing/2014/main" val="3956496780"/>
                    </a:ext>
                  </a:extLst>
                </a:gridCol>
              </a:tblGrid>
              <a:tr h="5282886">
                <a:tc>
                  <a:txBody>
                    <a:bodyPr/>
                    <a:lstStyle/>
                    <a:p>
                      <a:pPr marL="0" marR="0" lvl="0" indent="0">
                        <a:lnSpc>
                          <a:spcPct val="100000"/>
                        </a:lnSpc>
                        <a:spcBef>
                          <a:spcPts val="0"/>
                        </a:spcBef>
                        <a:spcAft>
                          <a:spcPts val="1000"/>
                        </a:spcAft>
                        <a:buFont typeface="+mj-lt"/>
                        <a:buNone/>
                      </a:pP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1. Give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the patient a copy of the Rapid Estimate of Adult Literacy in Medicine-Short Form and explain reason for the procedure to patient:</a:t>
                      </a:r>
                    </a:p>
                    <a:p>
                      <a:pPr marL="228600" marR="0" indent="-57150">
                        <a:lnSpc>
                          <a:spcPct val="100000"/>
                        </a:lnSpc>
                        <a:spcBef>
                          <a:spcPts val="0"/>
                        </a:spcBef>
                        <a:spcAft>
                          <a:spcPts val="600"/>
                        </a:spcAft>
                        <a:tabLst>
                          <a:tab pos="2971800" algn="ctr"/>
                          <a:tab pos="5943600" algn="r"/>
                        </a:tabLst>
                      </a:pPr>
                      <a:r>
                        <a:rPr lang="en-US" sz="2000" i="1" dirty="0">
                          <a:effectLst/>
                          <a:latin typeface="Times New Roman" panose="02020603050405020304" pitchFamily="18" charset="0"/>
                          <a:ea typeface="Times" panose="02020603050405020304" pitchFamily="18" charset="0"/>
                          <a:cs typeface="Times New Roman" panose="02020603050405020304" pitchFamily="18" charset="0"/>
                        </a:rPr>
                        <a:t> “We as a team want to make sure that we provide the best education to our patients. Please read as many words as you can from this list. Begin with the first word and read out loud. When you come to a word you cannot read, just skip it and go on to the next word.”</a:t>
                      </a:r>
                      <a:endParaRPr lang="en-US" sz="2000" dirty="0">
                        <a:effectLst/>
                        <a:latin typeface="Times New Roman" panose="02020603050405020304" pitchFamily="18" charset="0"/>
                        <a:ea typeface="Times" panose="02020603050405020304" pitchFamily="18" charset="0"/>
                        <a:cs typeface="Times New Roman" panose="02020603050405020304" pitchFamily="18" charset="0"/>
                      </a:endParaRPr>
                    </a:p>
                    <a:p>
                      <a:pPr marL="0" marR="0" lvl="0" indent="0">
                        <a:lnSpc>
                          <a:spcPct val="100000"/>
                        </a:lnSpc>
                        <a:spcBef>
                          <a:spcPts val="0"/>
                        </a:spcBef>
                        <a:spcAft>
                          <a:spcPts val="1000"/>
                        </a:spcAft>
                        <a:buFont typeface="+mj-lt"/>
                        <a:buNone/>
                      </a:pP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2. If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patient is apprehensive or resists doing the screen, you can respond as follows:</a:t>
                      </a:r>
                    </a:p>
                    <a:p>
                      <a:pPr marL="228600" marR="0">
                        <a:lnSpc>
                          <a:spcPct val="100000"/>
                        </a:lnSpc>
                        <a:spcBef>
                          <a:spcPts val="0"/>
                        </a:spcBef>
                        <a:spcAft>
                          <a:spcPts val="0"/>
                        </a:spcAft>
                        <a:tabLst>
                          <a:tab pos="2971800" algn="ctr"/>
                          <a:tab pos="5943600" algn="r"/>
                        </a:tabLst>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“We want to be sure that we are communicating to you in a way you can understand. Like when I take my car to get repaired, they may say “crank shaft gasket,” and I don’t understand it. In hospitals, we use words that many people find confusing. We want to make sure that we communicate in the best way for you.”</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00000"/>
                        </a:lnSpc>
                        <a:spcBef>
                          <a:spcPts val="0"/>
                        </a:spcBef>
                        <a:spcAft>
                          <a:spcPts val="1000"/>
                        </a:spcAft>
                        <a:buFont typeface="+mj-lt"/>
                        <a:buNone/>
                      </a:pP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3. Scoring</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If patient takes more than 5 seconds on a word, coach them to proceed to the next word. If patient begins to miss every word, have him or her speak only known words.</a:t>
                      </a:r>
                    </a:p>
                    <a:p>
                      <a:pPr marL="0" marR="0" lvl="0" indent="0">
                        <a:lnSpc>
                          <a:spcPct val="100000"/>
                        </a:lnSpc>
                        <a:spcBef>
                          <a:spcPts val="0"/>
                        </a:spcBef>
                        <a:spcAft>
                          <a:spcPts val="1000"/>
                        </a:spcAft>
                        <a:buFont typeface="+mj-lt"/>
                        <a:buNone/>
                      </a:pP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4. Count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how many words the patient was able to speak correctly. </a:t>
                      </a:r>
                    </a:p>
                  </a:txBody>
                  <a:tcPr marL="57254" marR="57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5060446"/>
                  </a:ext>
                </a:extLst>
              </a:tr>
            </a:tbl>
          </a:graphicData>
        </a:graphic>
      </p:graphicFrame>
      <p:sp>
        <p:nvSpPr>
          <p:cNvPr id="4" name="Rectangle 1"/>
          <p:cNvSpPr>
            <a:spLocks noChangeArrowheads="1"/>
          </p:cNvSpPr>
          <p:nvPr/>
        </p:nvSpPr>
        <p:spPr bwMode="auto">
          <a:xfrm>
            <a:off x="746150" y="339102"/>
            <a:ext cx="1105326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en-US" sz="3200" b="1" i="0" u="none" strike="noStrike" cap="none" normalizeH="0" baseline="0" dirty="0" smtClean="0">
                <a:ln>
                  <a:noFill/>
                </a:ln>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rPr>
              <a:t>REALM-SF: </a:t>
            </a:r>
            <a:r>
              <a:rPr kumimoji="0" lang="en-US" altLang="en-US" sz="3200" b="1" i="0" u="none" strike="noStrike" cap="none" normalizeH="0" baseline="0" dirty="0" smtClean="0">
                <a:ln>
                  <a:noFill/>
                </a:ln>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rPr>
              <a:t>Instructions for Administration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8611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81578054"/>
              </p:ext>
            </p:extLst>
          </p:nvPr>
        </p:nvGraphicFramePr>
        <p:xfrm>
          <a:off x="1291016" y="1200876"/>
          <a:ext cx="9163415" cy="5282886"/>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9163415">
                  <a:extLst>
                    <a:ext uri="{9D8B030D-6E8A-4147-A177-3AD203B41FA5}">
                      <a16:colId xmlns:a16="http://schemas.microsoft.com/office/drawing/2014/main" val="3956496780"/>
                    </a:ext>
                  </a:extLst>
                </a:gridCol>
              </a:tblGrid>
              <a:tr h="5282886">
                <a:tc>
                  <a:txBody>
                    <a:bodyPr/>
                    <a:lstStyle/>
                    <a:p>
                      <a:pPr marL="0" marR="0" lvl="0" indent="0">
                        <a:lnSpc>
                          <a:spcPct val="100000"/>
                        </a:lnSpc>
                        <a:spcBef>
                          <a:spcPts val="0"/>
                        </a:spcBef>
                        <a:spcAft>
                          <a:spcPts val="1000"/>
                        </a:spcAft>
                        <a:buFont typeface="+mj-lt"/>
                        <a:buNone/>
                      </a:pPr>
                      <a:r>
                        <a:rPr lang="en-US" sz="2000" b="1" dirty="0" smtClean="0">
                          <a:solidFill>
                            <a:schemeClr val="bg1">
                              <a:lumMod val="6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Give </a:t>
                      </a:r>
                      <a:r>
                        <a:rPr lang="en-US" sz="2000" b="1" dirty="0">
                          <a:solidFill>
                            <a:schemeClr val="bg1">
                              <a:lumMod val="6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 patient a copy of the Rapid Estimate of Adult Literacy in Medicine-Short Form and explain reason for the procedure to patient:</a:t>
                      </a:r>
                    </a:p>
                    <a:p>
                      <a:pPr marL="228600" marR="0" indent="-57150">
                        <a:lnSpc>
                          <a:spcPct val="100000"/>
                        </a:lnSpc>
                        <a:spcBef>
                          <a:spcPts val="0"/>
                        </a:spcBef>
                        <a:spcAft>
                          <a:spcPts val="600"/>
                        </a:spcAft>
                        <a:tabLst>
                          <a:tab pos="2971800" algn="ctr"/>
                          <a:tab pos="5943600" algn="r"/>
                        </a:tabLst>
                      </a:pPr>
                      <a:r>
                        <a:rPr lang="en-US" sz="2000" i="1" dirty="0">
                          <a:solidFill>
                            <a:schemeClr val="bg1">
                              <a:lumMod val="65000"/>
                            </a:schemeClr>
                          </a:solidFill>
                          <a:effectLst/>
                          <a:latin typeface="Times New Roman" panose="02020603050405020304" pitchFamily="18" charset="0"/>
                          <a:ea typeface="Times" panose="02020603050405020304" pitchFamily="18" charset="0"/>
                          <a:cs typeface="Times New Roman" panose="02020603050405020304" pitchFamily="18" charset="0"/>
                        </a:rPr>
                        <a:t> “We as a team want to make sure that we provide the best education to our patients. Please read as many words as you can from this list. Begin with the first word and read out loud. When you come to a word you cannot read, just skip it and go on to the next word.”</a:t>
                      </a:r>
                      <a:endParaRPr lang="en-US" sz="2000" dirty="0">
                        <a:solidFill>
                          <a:schemeClr val="bg1">
                            <a:lumMod val="65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0" marR="0" lvl="0" indent="0">
                        <a:lnSpc>
                          <a:spcPct val="100000"/>
                        </a:lnSpc>
                        <a:spcBef>
                          <a:spcPts val="0"/>
                        </a:spcBef>
                        <a:spcAft>
                          <a:spcPts val="1000"/>
                        </a:spcAft>
                        <a:buFont typeface="+mj-lt"/>
                        <a:buNone/>
                      </a:pPr>
                      <a:r>
                        <a:rPr lang="en-US" sz="2000" b="1" dirty="0" smtClean="0">
                          <a:solidFill>
                            <a:schemeClr val="bg1">
                              <a:lumMod val="6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If </a:t>
                      </a:r>
                      <a:r>
                        <a:rPr lang="en-US" sz="2000" b="1" dirty="0">
                          <a:solidFill>
                            <a:schemeClr val="bg1">
                              <a:lumMod val="6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patient is apprehensive or resists doing the screen, you can respond as follows:</a:t>
                      </a:r>
                    </a:p>
                    <a:p>
                      <a:pPr marL="228600" marR="0">
                        <a:lnSpc>
                          <a:spcPct val="100000"/>
                        </a:lnSpc>
                        <a:spcBef>
                          <a:spcPts val="0"/>
                        </a:spcBef>
                        <a:spcAft>
                          <a:spcPts val="0"/>
                        </a:spcAft>
                        <a:tabLst>
                          <a:tab pos="2971800" algn="ctr"/>
                          <a:tab pos="5943600" algn="r"/>
                        </a:tabLst>
                      </a:pPr>
                      <a:r>
                        <a:rPr lang="en-US" sz="2000" i="1" dirty="0">
                          <a:solidFill>
                            <a:schemeClr val="bg1">
                              <a:lumMod val="6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“We want to be sure that we are communicating to you in a way you can understand. Like when I take my car to get repaired, they may say “crank shaft gasket,” and I don’t understand it. In hospitals, we use words that many people find confusing. We want to make sure that we communicate in the best way for you.”</a:t>
                      </a:r>
                      <a:endParaRPr lang="en-US" sz="2000" dirty="0">
                        <a:solidFill>
                          <a:schemeClr val="bg1">
                            <a:lumMod val="6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00000"/>
                        </a:lnSpc>
                        <a:spcBef>
                          <a:spcPts val="0"/>
                        </a:spcBef>
                        <a:spcAft>
                          <a:spcPts val="1000"/>
                        </a:spcAft>
                        <a:buFont typeface="+mj-lt"/>
                        <a:buNone/>
                      </a:pPr>
                      <a:r>
                        <a:rPr lang="en-US" sz="2000" b="1" dirty="0" smtClean="0">
                          <a:solidFill>
                            <a:schemeClr val="bg1">
                              <a:lumMod val="6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 Scoring</a:t>
                      </a:r>
                      <a:r>
                        <a:rPr lang="en-US" sz="2000" b="1" dirty="0">
                          <a:solidFill>
                            <a:schemeClr val="bg1">
                              <a:lumMod val="6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If patient takes more than 5 seconds on a word, coach them to proceed to the next word. If patient begins to miss every word, have him or her speak only known words.</a:t>
                      </a:r>
                    </a:p>
                    <a:p>
                      <a:pPr marL="0" marR="0" lvl="0" indent="0">
                        <a:lnSpc>
                          <a:spcPct val="100000"/>
                        </a:lnSpc>
                        <a:spcBef>
                          <a:spcPts val="0"/>
                        </a:spcBef>
                        <a:spcAft>
                          <a:spcPts val="1000"/>
                        </a:spcAft>
                        <a:buFont typeface="+mj-lt"/>
                        <a:buNone/>
                      </a:pPr>
                      <a:r>
                        <a:rPr lang="en-US" sz="2000" b="1" dirty="0" smtClean="0">
                          <a:solidFill>
                            <a:schemeClr val="bg1">
                              <a:lumMod val="6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 Count </a:t>
                      </a:r>
                      <a:r>
                        <a:rPr lang="en-US" sz="2000" b="1" dirty="0">
                          <a:solidFill>
                            <a:schemeClr val="bg1">
                              <a:lumMod val="6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how many words the patient was able to speak correctly. </a:t>
                      </a:r>
                    </a:p>
                  </a:txBody>
                  <a:tcPr marL="57254" marR="57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5060446"/>
                  </a:ext>
                </a:extLst>
              </a:tr>
            </a:tbl>
          </a:graphicData>
        </a:graphic>
      </p:graphicFrame>
      <p:sp>
        <p:nvSpPr>
          <p:cNvPr id="4" name="Rectangle 1"/>
          <p:cNvSpPr>
            <a:spLocks noChangeArrowheads="1"/>
          </p:cNvSpPr>
          <p:nvPr/>
        </p:nvSpPr>
        <p:spPr bwMode="auto">
          <a:xfrm>
            <a:off x="746150" y="339102"/>
            <a:ext cx="1105326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en-US" sz="3200" b="1" i="0" u="none" strike="noStrike" cap="none" normalizeH="0" baseline="0" dirty="0" smtClean="0">
                <a:ln>
                  <a:noFill/>
                </a:ln>
                <a:solidFill>
                  <a:schemeClr val="bg1">
                    <a:lumMod val="65000"/>
                  </a:schemeClr>
                </a:solidFill>
                <a:effectLst/>
                <a:latin typeface="Times New Roman" panose="02020603050405020304" pitchFamily="18" charset="0"/>
                <a:ea typeface="Times" panose="02020603050405020304" pitchFamily="18" charset="0"/>
                <a:cs typeface="Times New Roman" panose="02020603050405020304" pitchFamily="18" charset="0"/>
              </a:rPr>
              <a:t>REALM-SF: </a:t>
            </a:r>
            <a:r>
              <a:rPr kumimoji="0" lang="en-US" altLang="en-US" sz="3200" b="1" i="0" u="none" strike="noStrike" cap="none" normalizeH="0" baseline="0" dirty="0" smtClean="0">
                <a:ln>
                  <a:noFill/>
                </a:ln>
                <a:solidFill>
                  <a:schemeClr val="bg1">
                    <a:lumMod val="65000"/>
                  </a:schemeClr>
                </a:solidFill>
                <a:effectLst/>
                <a:latin typeface="Times New Roman" panose="02020603050405020304" pitchFamily="18" charset="0"/>
                <a:ea typeface="Times" panose="02020603050405020304" pitchFamily="18" charset="0"/>
                <a:cs typeface="Times New Roman" panose="02020603050405020304" pitchFamily="18" charset="0"/>
              </a:rPr>
              <a:t>Instructions for Administration </a:t>
            </a:r>
            <a:endParaRPr kumimoji="0" lang="en-US" altLang="en-US" sz="1400" b="0" i="0" u="none" strike="noStrike" cap="none" normalizeH="0" baseline="0" dirty="0" smtClean="0">
              <a:ln>
                <a:noFill/>
              </a:ln>
              <a:solidFill>
                <a:schemeClr val="bg1">
                  <a:lumMod val="6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 name="TextBox 1"/>
          <p:cNvSpPr txBox="1"/>
          <p:nvPr/>
        </p:nvSpPr>
        <p:spPr>
          <a:xfrm>
            <a:off x="243786" y="2420007"/>
            <a:ext cx="11632325" cy="2215991"/>
          </a:xfrm>
          <a:prstGeom prst="rect">
            <a:avLst/>
          </a:prstGeom>
          <a:solidFill>
            <a:schemeClr val="accent1">
              <a:lumMod val="20000"/>
              <a:lumOff val="80000"/>
            </a:schemeClr>
          </a:solidFill>
          <a:ln>
            <a:solidFill>
              <a:schemeClr val="accent1">
                <a:lumMod val="50000"/>
              </a:schemeClr>
            </a:solidFill>
          </a:ln>
          <a:scene3d>
            <a:camera prst="orthographicFront"/>
            <a:lightRig rig="threePt" dir="t"/>
          </a:scene3d>
          <a:sp3d>
            <a:bevelT/>
          </a:sp3d>
        </p:spPr>
        <p:txBody>
          <a:bodyPr wrap="square" rtlCol="0">
            <a:spAutoFit/>
          </a:bodyPr>
          <a:lstStyle/>
          <a:p>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“We want to be sure that we are communicating to you in a way you can understand. </a:t>
            </a:r>
            <a:endPar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Like </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when I take my car to get repaired, they may say “crank shaft gasket,” and I don’t understand it. </a:t>
            </a:r>
            <a:endPar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In </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hospitals, </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we </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use words that many people find confusing. </a:t>
            </a:r>
            <a:endPar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We </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want to make sure that we communicate in the best way for you.”</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3892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921801190"/>
              </p:ext>
            </p:extLst>
          </p:nvPr>
        </p:nvGraphicFramePr>
        <p:xfrm>
          <a:off x="831701" y="207478"/>
          <a:ext cx="10390481" cy="6623395"/>
        </p:xfrm>
        <a:graphic>
          <a:graphicData uri="http://schemas.openxmlformats.org/drawingml/2006/table">
            <a:tbl>
              <a:tblPr/>
              <a:tblGrid>
                <a:gridCol w="572610">
                  <a:extLst>
                    <a:ext uri="{9D8B030D-6E8A-4147-A177-3AD203B41FA5}">
                      <a16:colId xmlns:a16="http://schemas.microsoft.com/office/drawing/2014/main" val="3551906878"/>
                    </a:ext>
                  </a:extLst>
                </a:gridCol>
                <a:gridCol w="1598536">
                  <a:extLst>
                    <a:ext uri="{9D8B030D-6E8A-4147-A177-3AD203B41FA5}">
                      <a16:colId xmlns:a16="http://schemas.microsoft.com/office/drawing/2014/main" val="3626210228"/>
                    </a:ext>
                  </a:extLst>
                </a:gridCol>
                <a:gridCol w="131223">
                  <a:extLst>
                    <a:ext uri="{9D8B030D-6E8A-4147-A177-3AD203B41FA5}">
                      <a16:colId xmlns:a16="http://schemas.microsoft.com/office/drawing/2014/main" val="3645464994"/>
                    </a:ext>
                  </a:extLst>
                </a:gridCol>
                <a:gridCol w="727691">
                  <a:extLst>
                    <a:ext uri="{9D8B030D-6E8A-4147-A177-3AD203B41FA5}">
                      <a16:colId xmlns:a16="http://schemas.microsoft.com/office/drawing/2014/main" val="1446994879"/>
                    </a:ext>
                  </a:extLst>
                </a:gridCol>
                <a:gridCol w="763479">
                  <a:extLst>
                    <a:ext uri="{9D8B030D-6E8A-4147-A177-3AD203B41FA5}">
                      <a16:colId xmlns:a16="http://schemas.microsoft.com/office/drawing/2014/main" val="1555683023"/>
                    </a:ext>
                  </a:extLst>
                </a:gridCol>
                <a:gridCol w="787338">
                  <a:extLst>
                    <a:ext uri="{9D8B030D-6E8A-4147-A177-3AD203B41FA5}">
                      <a16:colId xmlns:a16="http://schemas.microsoft.com/office/drawing/2014/main" val="1154828226"/>
                    </a:ext>
                  </a:extLst>
                </a:gridCol>
                <a:gridCol w="178941">
                  <a:extLst>
                    <a:ext uri="{9D8B030D-6E8A-4147-A177-3AD203B41FA5}">
                      <a16:colId xmlns:a16="http://schemas.microsoft.com/office/drawing/2014/main" val="4031307701"/>
                    </a:ext>
                  </a:extLst>
                </a:gridCol>
                <a:gridCol w="763479">
                  <a:extLst>
                    <a:ext uri="{9D8B030D-6E8A-4147-A177-3AD203B41FA5}">
                      <a16:colId xmlns:a16="http://schemas.microsoft.com/office/drawing/2014/main" val="327560173"/>
                    </a:ext>
                  </a:extLst>
                </a:gridCol>
                <a:gridCol w="644186">
                  <a:extLst>
                    <a:ext uri="{9D8B030D-6E8A-4147-A177-3AD203B41FA5}">
                      <a16:colId xmlns:a16="http://schemas.microsoft.com/office/drawing/2014/main" val="577457850"/>
                    </a:ext>
                  </a:extLst>
                </a:gridCol>
                <a:gridCol w="835056">
                  <a:extLst>
                    <a:ext uri="{9D8B030D-6E8A-4147-A177-3AD203B41FA5}">
                      <a16:colId xmlns:a16="http://schemas.microsoft.com/office/drawing/2014/main" val="4101003064"/>
                    </a:ext>
                  </a:extLst>
                </a:gridCol>
                <a:gridCol w="811198">
                  <a:extLst>
                    <a:ext uri="{9D8B030D-6E8A-4147-A177-3AD203B41FA5}">
                      <a16:colId xmlns:a16="http://schemas.microsoft.com/office/drawing/2014/main" val="3130158997"/>
                    </a:ext>
                  </a:extLst>
                </a:gridCol>
                <a:gridCol w="1753618">
                  <a:extLst>
                    <a:ext uri="{9D8B030D-6E8A-4147-A177-3AD203B41FA5}">
                      <a16:colId xmlns:a16="http://schemas.microsoft.com/office/drawing/2014/main" val="2539096331"/>
                    </a:ext>
                  </a:extLst>
                </a:gridCol>
                <a:gridCol w="823126">
                  <a:extLst>
                    <a:ext uri="{9D8B030D-6E8A-4147-A177-3AD203B41FA5}">
                      <a16:colId xmlns:a16="http://schemas.microsoft.com/office/drawing/2014/main" val="2562514699"/>
                    </a:ext>
                  </a:extLst>
                </a:gridCol>
              </a:tblGrid>
              <a:tr h="240920">
                <a:tc>
                  <a:txBody>
                    <a:bodyPr/>
                    <a:lstStyle/>
                    <a:p>
                      <a:pPr algn="l" fontAlgn="b"/>
                      <a:endParaRPr lang="en-US" sz="900" b="0" i="0" u="none" strike="noStrike">
                        <a:solidFill>
                          <a:srgbClr val="000000"/>
                        </a:solidFill>
                        <a:effectLst/>
                        <a:latin typeface="Calibri" panose="020F0502020204030204" pitchFamily="34" charset="0"/>
                      </a:endParaRPr>
                    </a:p>
                  </a:txBody>
                  <a:tcPr marL="4981" marR="4981" marT="4981" marB="0" anchor="b">
                    <a:lnL>
                      <a:noFill/>
                    </a:lnL>
                    <a:lnR>
                      <a:noFill/>
                    </a:lnR>
                    <a:lnT>
                      <a:noFill/>
                    </a:lnT>
                    <a:lnB>
                      <a:noFill/>
                    </a:lnB>
                  </a:tcPr>
                </a:tc>
                <a:tc gridSpan="9">
                  <a:txBody>
                    <a:bodyPr/>
                    <a:lstStyle/>
                    <a:p>
                      <a:pPr algn="l" fontAlgn="b"/>
                      <a:r>
                        <a:rPr lang="en-US" sz="1800" b="1" i="0" u="none" strike="noStrike" dirty="0" smtClean="0">
                          <a:solidFill>
                            <a:srgbClr val="000000"/>
                          </a:solidFill>
                          <a:effectLst/>
                          <a:latin typeface="Arial" panose="020B0604020202020204" pitchFamily="34" charset="0"/>
                        </a:rPr>
                        <a:t>Health </a:t>
                      </a:r>
                      <a:r>
                        <a:rPr lang="en-US" sz="1800" b="1" i="0" u="none" strike="noStrike" dirty="0">
                          <a:solidFill>
                            <a:srgbClr val="000000"/>
                          </a:solidFill>
                          <a:effectLst/>
                          <a:latin typeface="Arial" panose="020B0604020202020204" pitchFamily="34" charset="0"/>
                        </a:rPr>
                        <a:t>Literacy - REALM-SF </a:t>
                      </a:r>
                      <a:endParaRPr lang="en-US" sz="1800" b="1" i="0" u="none" strike="noStrike" dirty="0" smtClean="0">
                        <a:solidFill>
                          <a:srgbClr val="000000"/>
                        </a:solidFill>
                        <a:effectLst/>
                        <a:latin typeface="Arial" panose="020B0604020202020204" pitchFamily="34" charset="0"/>
                      </a:endParaRPr>
                    </a:p>
                    <a:p>
                      <a:pPr algn="l" fontAlgn="b"/>
                      <a:r>
                        <a:rPr lang="en-US" sz="1800" b="1" i="0" u="none" strike="noStrike" dirty="0" smtClean="0">
                          <a:solidFill>
                            <a:srgbClr val="000000"/>
                          </a:solidFill>
                          <a:effectLst/>
                          <a:latin typeface="Arial" panose="020B0604020202020204" pitchFamily="34" charset="0"/>
                        </a:rPr>
                        <a:t>Compliance </a:t>
                      </a:r>
                      <a:r>
                        <a:rPr lang="en-US" sz="1800" b="1" i="0" u="none" strike="noStrike" dirty="0">
                          <a:solidFill>
                            <a:srgbClr val="000000"/>
                          </a:solidFill>
                          <a:effectLst/>
                          <a:latin typeface="Arial" panose="020B0604020202020204" pitchFamily="34" charset="0"/>
                        </a:rPr>
                        <a:t>and </a:t>
                      </a:r>
                      <a:r>
                        <a:rPr lang="en-US" sz="1800" b="1" i="0" u="none" strike="noStrike" dirty="0" smtClean="0">
                          <a:solidFill>
                            <a:srgbClr val="000000"/>
                          </a:solidFill>
                          <a:effectLst/>
                          <a:latin typeface="Arial" panose="020B0604020202020204" pitchFamily="34" charset="0"/>
                        </a:rPr>
                        <a:t>Prevalence</a:t>
                      </a:r>
                      <a:r>
                        <a:rPr lang="en-US" sz="1800" b="1" i="0" u="none" strike="noStrike" baseline="0" dirty="0" smtClean="0">
                          <a:solidFill>
                            <a:srgbClr val="000000"/>
                          </a:solidFill>
                          <a:effectLst/>
                          <a:latin typeface="Arial" panose="020B0604020202020204" pitchFamily="34" charset="0"/>
                        </a:rPr>
                        <a:t> </a:t>
                      </a:r>
                      <a:r>
                        <a:rPr lang="en-US" sz="1800" b="1" i="0" u="none" strike="noStrike" dirty="0" smtClean="0">
                          <a:solidFill>
                            <a:srgbClr val="000000"/>
                          </a:solidFill>
                          <a:effectLst/>
                          <a:latin typeface="Arial" panose="020B0604020202020204" pitchFamily="34" charset="0"/>
                        </a:rPr>
                        <a:t>Data</a:t>
                      </a:r>
                      <a:endParaRPr lang="en-US" sz="1800" b="1" i="0" u="none" strike="noStrike" dirty="0">
                        <a:solidFill>
                          <a:srgbClr val="000000"/>
                        </a:solidFill>
                        <a:effectLst/>
                        <a:latin typeface="Arial" panose="020B0604020202020204" pitchFamily="34" charset="0"/>
                      </a:endParaRPr>
                    </a:p>
                  </a:txBody>
                  <a:tcPr marL="4981" marR="4981" marT="498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a:noFill/>
                    </a:lnB>
                  </a:tcPr>
                </a:tc>
                <a:extLst>
                  <a:ext uri="{0D108BD9-81ED-4DB2-BD59-A6C34878D82A}">
                    <a16:rowId xmlns:a16="http://schemas.microsoft.com/office/drawing/2014/main" val="371569238"/>
                  </a:ext>
                </a:extLst>
              </a:tr>
              <a:tr h="475932">
                <a:tc>
                  <a:txBody>
                    <a:bodyPr/>
                    <a:lstStyle/>
                    <a:p>
                      <a:pPr algn="l" fontAlgn="b"/>
                      <a:endParaRPr lang="en-US" sz="900" b="0" i="0" u="none" strike="noStrike">
                        <a:solidFill>
                          <a:srgbClr val="000000"/>
                        </a:solidFill>
                        <a:effectLst/>
                        <a:latin typeface="Calibri" panose="020F0502020204030204" pitchFamily="34" charset="0"/>
                      </a:endParaRPr>
                    </a:p>
                  </a:txBody>
                  <a:tcPr marL="4981" marR="4981" marT="4981" marB="0" anchor="b">
                    <a:lnL>
                      <a:noFill/>
                    </a:lnL>
                    <a:lnR>
                      <a:noFill/>
                    </a:lnR>
                    <a:lnT>
                      <a:noFill/>
                    </a:lnT>
                    <a:lnB>
                      <a:noFill/>
                    </a:lnB>
                  </a:tcPr>
                </a:tc>
                <a:tc gridSpan="7">
                  <a:txBody>
                    <a:bodyPr/>
                    <a:lstStyle/>
                    <a:p>
                      <a:pPr algn="l" fontAlgn="b"/>
                      <a:r>
                        <a:rPr lang="en-US" sz="1800" b="1" i="0" u="none" strike="noStrike" dirty="0" smtClean="0">
                          <a:solidFill>
                            <a:srgbClr val="000000"/>
                          </a:solidFill>
                          <a:effectLst/>
                          <a:latin typeface="Arial" panose="020B0604020202020204" pitchFamily="34" charset="0"/>
                        </a:rPr>
                        <a:t>Patients </a:t>
                      </a:r>
                      <a:r>
                        <a:rPr lang="en-US" sz="1800" b="1" i="0" u="none" strike="noStrike" dirty="0">
                          <a:solidFill>
                            <a:srgbClr val="000000"/>
                          </a:solidFill>
                          <a:effectLst/>
                          <a:latin typeface="Arial" panose="020B0604020202020204" pitchFamily="34" charset="0"/>
                        </a:rPr>
                        <a:t>Admitted September 23 </a:t>
                      </a:r>
                      <a:r>
                        <a:rPr lang="en-US" sz="1800" b="1" i="0" u="none" strike="noStrike" dirty="0" smtClean="0">
                          <a:solidFill>
                            <a:srgbClr val="000000"/>
                          </a:solidFill>
                          <a:effectLst/>
                          <a:latin typeface="Arial" panose="020B0604020202020204" pitchFamily="34" charset="0"/>
                        </a:rPr>
                        <a:t>– </a:t>
                      </a:r>
                    </a:p>
                    <a:p>
                      <a:pPr algn="l" fontAlgn="b"/>
                      <a:r>
                        <a:rPr lang="en-US" sz="1800" b="1" i="0" u="none" strike="noStrike" dirty="0" smtClean="0">
                          <a:solidFill>
                            <a:srgbClr val="000000"/>
                          </a:solidFill>
                          <a:effectLst/>
                          <a:latin typeface="Arial" panose="020B0604020202020204" pitchFamily="34" charset="0"/>
                        </a:rPr>
                        <a:t>October </a:t>
                      </a:r>
                      <a:r>
                        <a:rPr lang="en-US" sz="1800" b="1" i="0" u="none" strike="noStrike" dirty="0">
                          <a:solidFill>
                            <a:srgbClr val="000000"/>
                          </a:solidFill>
                          <a:effectLst/>
                          <a:latin typeface="Arial" panose="020B0604020202020204" pitchFamily="34" charset="0"/>
                        </a:rPr>
                        <a:t>20, 2014</a:t>
                      </a:r>
                    </a:p>
                  </a:txBody>
                  <a:tcPr marL="4981" marR="4981" marT="498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a:noFill/>
                    </a:lnB>
                  </a:tcPr>
                </a:tc>
                <a:extLst>
                  <a:ext uri="{0D108BD9-81ED-4DB2-BD59-A6C34878D82A}">
                    <a16:rowId xmlns:a16="http://schemas.microsoft.com/office/drawing/2014/main" val="111451109"/>
                  </a:ext>
                </a:extLst>
              </a:tr>
              <a:tr h="189070">
                <a:tc>
                  <a:txBody>
                    <a:bodyPr/>
                    <a:lstStyle/>
                    <a:p>
                      <a:pPr algn="l" fontAlgn="b"/>
                      <a:endParaRPr lang="en-US" sz="900" b="0" i="0" u="none" strike="noStrike">
                        <a:solidFill>
                          <a:srgbClr val="000000"/>
                        </a:solidFill>
                        <a:effectLst/>
                        <a:latin typeface="Calibri" panose="020F0502020204030204" pitchFamily="34" charset="0"/>
                      </a:endParaRPr>
                    </a:p>
                  </a:txBody>
                  <a:tcPr marL="4981" marR="4981" marT="4981"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Arial" panose="020B0604020202020204" pitchFamily="34" charset="0"/>
                      </a:endParaRPr>
                    </a:p>
                  </a:txBody>
                  <a:tcPr marL="4981" marR="4981" marT="49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6800973"/>
                  </a:ext>
                </a:extLst>
              </a:tr>
              <a:tr h="856720">
                <a:tc>
                  <a:txBody>
                    <a:bodyPr/>
                    <a:lstStyle/>
                    <a:p>
                      <a:pPr algn="l" fontAlgn="b"/>
                      <a:endParaRPr lang="en-US" sz="900" b="0" i="0" u="none" strike="noStrike">
                        <a:solidFill>
                          <a:srgbClr val="000000"/>
                        </a:solidFill>
                        <a:effectLst/>
                        <a:latin typeface="Calibri" panose="020F0502020204030204" pitchFamily="34" charset="0"/>
                      </a:endParaRPr>
                    </a:p>
                  </a:txBody>
                  <a:tcPr marL="4981" marR="4981" marT="4981"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4981" marR="4981" marT="498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l" fontAlgn="b"/>
                      <a:r>
                        <a:rPr lang="en-US" sz="1100" b="0" i="0" u="none" strike="noStrike" dirty="0">
                          <a:solidFill>
                            <a:srgbClr val="000000"/>
                          </a:solidFill>
                          <a:effectLst/>
                          <a:latin typeface="Arial" panose="020B0604020202020204" pitchFamily="34" charset="0"/>
                        </a:rPr>
                        <a:t> </a:t>
                      </a:r>
                    </a:p>
                  </a:txBody>
                  <a:tcPr marL="4981" marR="4981" marT="498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rPr>
                        <a:t>Compliance With Use of Tool</a:t>
                      </a:r>
                    </a:p>
                  </a:txBody>
                  <a:tcPr marL="4981" marR="4981" marT="498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rPr>
                        <a:t> </a:t>
                      </a:r>
                    </a:p>
                  </a:txBody>
                  <a:tcPr marL="4981" marR="4981" marT="498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Arial" panose="020B0604020202020204" pitchFamily="34" charset="0"/>
                        </a:rPr>
                        <a:t> </a:t>
                      </a:r>
                    </a:p>
                  </a:txBody>
                  <a:tcPr marL="4981" marR="4981" marT="49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l" fontAlgn="b"/>
                      <a:r>
                        <a:rPr lang="en-US" sz="1100" b="0" i="0" u="none" strike="noStrike" dirty="0">
                          <a:solidFill>
                            <a:srgbClr val="000000"/>
                          </a:solidFill>
                          <a:effectLst/>
                          <a:latin typeface="Arial" panose="020B0604020202020204" pitchFamily="34" charset="0"/>
                        </a:rPr>
                        <a:t> </a:t>
                      </a:r>
                    </a:p>
                  </a:txBody>
                  <a:tcPr marL="4981" marR="4981" marT="498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rPr>
                        <a:t> </a:t>
                      </a:r>
                    </a:p>
                  </a:txBody>
                  <a:tcPr marL="4981" marR="4981" marT="498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rPr>
                        <a:t>                   Prevalence of Health Literacy Levels</a:t>
                      </a:r>
                    </a:p>
                  </a:txBody>
                  <a:tcPr marL="4981" marR="4981" marT="498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rPr>
                        <a:t> </a:t>
                      </a:r>
                    </a:p>
                  </a:txBody>
                  <a:tcPr marL="4981" marR="4981" marT="498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4981" marR="4981" marT="498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4981" marR="4981" marT="498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4803290"/>
                  </a:ext>
                </a:extLst>
              </a:tr>
              <a:tr h="366321">
                <a:tc>
                  <a:txBody>
                    <a:bodyPr/>
                    <a:lstStyle/>
                    <a:p>
                      <a:pPr algn="l" fontAlgn="b"/>
                      <a:endParaRPr lang="en-US" sz="900" b="0" i="0" u="none" strike="noStrike">
                        <a:solidFill>
                          <a:srgbClr val="000000"/>
                        </a:solidFill>
                        <a:effectLst/>
                        <a:latin typeface="Calibri" panose="020F0502020204030204" pitchFamily="34" charset="0"/>
                      </a:endParaRPr>
                    </a:p>
                  </a:txBody>
                  <a:tcPr marL="4981" marR="4981" marT="498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1" i="0" u="none" strike="noStrike" dirty="0">
                          <a:solidFill>
                            <a:srgbClr val="000000"/>
                          </a:solidFill>
                          <a:effectLst/>
                          <a:latin typeface="Arial" panose="020B0604020202020204" pitchFamily="34" charset="0"/>
                        </a:rPr>
                        <a:t>Unit</a:t>
                      </a:r>
                    </a:p>
                  </a:txBody>
                  <a:tcPr marL="4981" marR="4981" marT="49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ctr"/>
                      <a:r>
                        <a:rPr lang="en-US" sz="1400" b="1" i="0" u="none" strike="noStrike" dirty="0">
                          <a:solidFill>
                            <a:srgbClr val="000000"/>
                          </a:solidFill>
                          <a:effectLst/>
                          <a:latin typeface="Arial" panose="020B0604020202020204" pitchFamily="34" charset="0"/>
                        </a:rPr>
                        <a:t># Admitted</a:t>
                      </a:r>
                    </a:p>
                  </a:txBody>
                  <a:tcPr marL="4981" marR="4981" marT="49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rPr>
                        <a:t># Screened</a:t>
                      </a:r>
                    </a:p>
                  </a:txBody>
                  <a:tcPr marL="4981" marR="4981" marT="49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rPr>
                        <a:t>% Screened</a:t>
                      </a:r>
                    </a:p>
                  </a:txBody>
                  <a:tcPr marL="4981" marR="4981" marT="49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Arial" panose="020B0604020202020204" pitchFamily="34" charset="0"/>
                        </a:rPr>
                        <a:t> </a:t>
                      </a:r>
                    </a:p>
                  </a:txBody>
                  <a:tcPr marL="4981" marR="4981" marT="49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ctr"/>
                      <a:r>
                        <a:rPr lang="en-US" sz="1400" b="1" i="0" u="none" strike="noStrike">
                          <a:solidFill>
                            <a:srgbClr val="000000"/>
                          </a:solidFill>
                          <a:effectLst/>
                          <a:latin typeface="Arial" panose="020B0604020202020204" pitchFamily="34" charset="0"/>
                        </a:rPr>
                        <a:t># Adequate</a:t>
                      </a:r>
                    </a:p>
                  </a:txBody>
                  <a:tcPr marL="4981" marR="4981" marT="49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 Limited</a:t>
                      </a:r>
                    </a:p>
                  </a:txBody>
                  <a:tcPr marL="4981" marR="4981" marT="49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 Unable to Assess</a:t>
                      </a:r>
                    </a:p>
                  </a:txBody>
                  <a:tcPr marL="4981" marR="4981" marT="49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 Adequate</a:t>
                      </a:r>
                    </a:p>
                  </a:txBody>
                  <a:tcPr marL="4981" marR="4981" marT="49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 Limited</a:t>
                      </a:r>
                    </a:p>
                  </a:txBody>
                  <a:tcPr marL="4981" marR="4981" marT="49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panose="020B0604020202020204" pitchFamily="34" charset="0"/>
                        </a:rPr>
                        <a:t>% Unable to Assess</a:t>
                      </a:r>
                    </a:p>
                  </a:txBody>
                  <a:tcPr marL="4981" marR="4981" marT="49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6025405"/>
                  </a:ext>
                </a:extLst>
              </a:tr>
              <a:tr h="183161">
                <a:tc>
                  <a:txBody>
                    <a:bodyPr/>
                    <a:lstStyle/>
                    <a:p>
                      <a:pPr algn="l" fontAlgn="b"/>
                      <a:endParaRPr lang="en-US" sz="900" b="0" i="0" u="none" strike="noStrike">
                        <a:solidFill>
                          <a:srgbClr val="000000"/>
                        </a:solidFill>
                        <a:effectLst/>
                        <a:latin typeface="Calibri" panose="020F0502020204030204" pitchFamily="34" charset="0"/>
                      </a:endParaRPr>
                    </a:p>
                  </a:txBody>
                  <a:tcPr marL="4981" marR="4981" marT="498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l"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l"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l"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l"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l"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l"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l"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l"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l"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val="2608898438"/>
                  </a:ext>
                </a:extLst>
              </a:tr>
              <a:tr h="346233">
                <a:tc>
                  <a:txBody>
                    <a:bodyPr/>
                    <a:lstStyle/>
                    <a:p>
                      <a:pPr algn="l" fontAlgn="b"/>
                      <a:endParaRPr lang="en-US" sz="900" b="0" i="0" u="none" strike="noStrike">
                        <a:solidFill>
                          <a:srgbClr val="000000"/>
                        </a:solidFill>
                        <a:effectLst/>
                        <a:latin typeface="Calibri" panose="020F0502020204030204" pitchFamily="34" charset="0"/>
                      </a:endParaRPr>
                    </a:p>
                  </a:txBody>
                  <a:tcPr marL="4981" marR="4981" marT="498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Arial" panose="020B0604020202020204" pitchFamily="34" charset="0"/>
                        </a:rPr>
                        <a:t>General Medicine, South Wing</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0" i="0" u="none" strike="noStrike">
                          <a:solidFill>
                            <a:srgbClr val="000000"/>
                          </a:solidFill>
                          <a:effectLst/>
                          <a:latin typeface="Arial" panose="020B0604020202020204" pitchFamily="34" charset="0"/>
                        </a:rPr>
                        <a:t>149</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129</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87%</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0" i="0" u="none" strike="noStrike" dirty="0">
                          <a:solidFill>
                            <a:srgbClr val="000000"/>
                          </a:solidFill>
                          <a:effectLst/>
                          <a:latin typeface="Arial" panose="020B0604020202020204" pitchFamily="34" charset="0"/>
                        </a:rPr>
                        <a:t>107</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12</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10</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83%</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9%</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Arial" panose="020B0604020202020204" pitchFamily="34" charset="0"/>
                        </a:rPr>
                        <a:t>8%</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5361149"/>
                  </a:ext>
                </a:extLst>
              </a:tr>
              <a:tr h="346233">
                <a:tc>
                  <a:txBody>
                    <a:bodyPr/>
                    <a:lstStyle/>
                    <a:p>
                      <a:pPr algn="l" fontAlgn="b"/>
                      <a:endParaRPr lang="en-US" sz="900" b="0" i="0" u="none" strike="noStrike">
                        <a:solidFill>
                          <a:srgbClr val="000000"/>
                        </a:solidFill>
                        <a:effectLst/>
                        <a:latin typeface="Calibri" panose="020F0502020204030204" pitchFamily="34" charset="0"/>
                      </a:endParaRPr>
                    </a:p>
                  </a:txBody>
                  <a:tcPr marL="4981" marR="4981" marT="498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Arial" panose="020B0604020202020204" pitchFamily="34" charset="0"/>
                        </a:rPr>
                        <a:t>General Medicine, East Wing</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0" i="0" u="none" strike="noStrike">
                          <a:solidFill>
                            <a:srgbClr val="000000"/>
                          </a:solidFill>
                          <a:effectLst/>
                          <a:latin typeface="Arial" panose="020B0604020202020204" pitchFamily="34" charset="0"/>
                        </a:rPr>
                        <a:t>141</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131</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93%</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0" i="0" u="none" strike="noStrike" dirty="0">
                          <a:solidFill>
                            <a:srgbClr val="000000"/>
                          </a:solidFill>
                          <a:effectLst/>
                          <a:latin typeface="Arial" panose="020B0604020202020204" pitchFamily="34" charset="0"/>
                        </a:rPr>
                        <a:t>105</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18</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8</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80%</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14%</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Arial" panose="020B0604020202020204" pitchFamily="34" charset="0"/>
                        </a:rPr>
                        <a:t>6%</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4629657"/>
                  </a:ext>
                </a:extLst>
              </a:tr>
              <a:tr h="346233">
                <a:tc>
                  <a:txBody>
                    <a:bodyPr/>
                    <a:lstStyle/>
                    <a:p>
                      <a:pPr algn="l" fontAlgn="b"/>
                      <a:endParaRPr lang="en-US" sz="900" b="0" i="0" u="none" strike="noStrike">
                        <a:solidFill>
                          <a:srgbClr val="000000"/>
                        </a:solidFill>
                        <a:effectLst/>
                        <a:latin typeface="Calibri" panose="020F0502020204030204" pitchFamily="34" charset="0"/>
                      </a:endParaRPr>
                    </a:p>
                  </a:txBody>
                  <a:tcPr marL="4981" marR="4981" marT="498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Arial" panose="020B0604020202020204" pitchFamily="34" charset="0"/>
                        </a:rPr>
                        <a:t>General Medicine Teaching</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0" i="0" u="none" strike="noStrike">
                          <a:solidFill>
                            <a:srgbClr val="000000"/>
                          </a:solidFill>
                          <a:effectLst/>
                          <a:latin typeface="Arial" panose="020B0604020202020204" pitchFamily="34" charset="0"/>
                        </a:rPr>
                        <a:t>175</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143</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82%</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0" i="0" u="none" strike="noStrike">
                          <a:solidFill>
                            <a:srgbClr val="000000"/>
                          </a:solidFill>
                          <a:effectLst/>
                          <a:latin typeface="Arial" panose="020B0604020202020204" pitchFamily="34" charset="0"/>
                        </a:rPr>
                        <a:t>91</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46</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6</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64%</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32%</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Arial" panose="020B0604020202020204" pitchFamily="34" charset="0"/>
                        </a:rPr>
                        <a:t>4%</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373751"/>
                  </a:ext>
                </a:extLst>
              </a:tr>
              <a:tr h="183161">
                <a:tc>
                  <a:txBody>
                    <a:bodyPr/>
                    <a:lstStyle/>
                    <a:p>
                      <a:pPr algn="l" fontAlgn="b"/>
                      <a:endParaRPr lang="en-US" sz="900" b="0" i="0" u="none" strike="noStrike">
                        <a:solidFill>
                          <a:srgbClr val="000000"/>
                        </a:solidFill>
                        <a:effectLst/>
                        <a:latin typeface="Calibri" panose="020F0502020204030204" pitchFamily="34" charset="0"/>
                      </a:endParaRPr>
                    </a:p>
                  </a:txBody>
                  <a:tcPr marL="4981" marR="4981" marT="498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Arial" panose="020B0604020202020204" pitchFamily="34" charset="0"/>
                        </a:rPr>
                        <a:t>Family Medicine</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0" i="0" u="none" strike="noStrike">
                          <a:solidFill>
                            <a:srgbClr val="000000"/>
                          </a:solidFill>
                          <a:effectLst/>
                          <a:latin typeface="Arial" panose="020B0604020202020204" pitchFamily="34" charset="0"/>
                        </a:rPr>
                        <a:t>224</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202</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90%</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0" i="0" u="none" strike="noStrike">
                          <a:solidFill>
                            <a:srgbClr val="000000"/>
                          </a:solidFill>
                          <a:effectLst/>
                          <a:latin typeface="Arial" panose="020B0604020202020204" pitchFamily="34" charset="0"/>
                        </a:rPr>
                        <a:t>137</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53</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12</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68%</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26%</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Arial" panose="020B0604020202020204" pitchFamily="34" charset="0"/>
                        </a:rPr>
                        <a:t>6%</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7833835"/>
                  </a:ext>
                </a:extLst>
              </a:tr>
              <a:tr h="183161">
                <a:tc>
                  <a:txBody>
                    <a:bodyPr/>
                    <a:lstStyle/>
                    <a:p>
                      <a:pPr algn="l" fontAlgn="b"/>
                      <a:endParaRPr lang="en-US" sz="900" b="0" i="0" u="none" strike="noStrike">
                        <a:solidFill>
                          <a:srgbClr val="000000"/>
                        </a:solidFill>
                        <a:effectLst/>
                        <a:latin typeface="Calibri" panose="020F0502020204030204" pitchFamily="34" charset="0"/>
                      </a:endParaRPr>
                    </a:p>
                  </a:txBody>
                  <a:tcPr marL="4981" marR="4981" marT="498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Arial" panose="020B0604020202020204" pitchFamily="34" charset="0"/>
                        </a:rPr>
                        <a:t>Cardiology</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0" i="0" u="none" strike="noStrike">
                          <a:solidFill>
                            <a:srgbClr val="000000"/>
                          </a:solidFill>
                          <a:effectLst/>
                          <a:latin typeface="Arial" panose="020B0604020202020204" pitchFamily="34" charset="0"/>
                        </a:rPr>
                        <a:t>149</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137</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92%</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0" i="0" u="none" strike="noStrike">
                          <a:solidFill>
                            <a:srgbClr val="000000"/>
                          </a:solidFill>
                          <a:effectLst/>
                          <a:latin typeface="Arial" panose="020B0604020202020204" pitchFamily="34" charset="0"/>
                        </a:rPr>
                        <a:t>112</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25</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0</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82%</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18%</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Arial" panose="020B0604020202020204" pitchFamily="34" charset="0"/>
                        </a:rPr>
                        <a:t>0%</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1228916"/>
                  </a:ext>
                </a:extLst>
              </a:tr>
              <a:tr h="183161">
                <a:tc>
                  <a:txBody>
                    <a:bodyPr/>
                    <a:lstStyle/>
                    <a:p>
                      <a:pPr algn="l" fontAlgn="b"/>
                      <a:endParaRPr lang="en-US" sz="900" b="0" i="0" u="none" strike="noStrike">
                        <a:solidFill>
                          <a:srgbClr val="000000"/>
                        </a:solidFill>
                        <a:effectLst/>
                        <a:latin typeface="Calibri" panose="020F0502020204030204" pitchFamily="34" charset="0"/>
                      </a:endParaRPr>
                    </a:p>
                  </a:txBody>
                  <a:tcPr marL="4981" marR="4981" marT="498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Arial" panose="020B0604020202020204" pitchFamily="34" charset="0"/>
                        </a:rPr>
                        <a:t>Surgery</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0" i="0" u="none" strike="noStrike">
                          <a:solidFill>
                            <a:srgbClr val="000000"/>
                          </a:solidFill>
                          <a:effectLst/>
                          <a:latin typeface="Arial" panose="020B0604020202020204" pitchFamily="34" charset="0"/>
                        </a:rPr>
                        <a:t>159</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97</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61%</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0" i="0" u="none" strike="noStrike">
                          <a:solidFill>
                            <a:srgbClr val="000000"/>
                          </a:solidFill>
                          <a:effectLst/>
                          <a:latin typeface="Arial" panose="020B0604020202020204" pitchFamily="34" charset="0"/>
                        </a:rPr>
                        <a:t>86</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9</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2</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89%</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9%</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Arial" panose="020B0604020202020204" pitchFamily="34" charset="0"/>
                        </a:rPr>
                        <a:t>2%</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922880"/>
                  </a:ext>
                </a:extLst>
              </a:tr>
              <a:tr h="183161">
                <a:tc>
                  <a:txBody>
                    <a:bodyPr/>
                    <a:lstStyle/>
                    <a:p>
                      <a:pPr algn="l" fontAlgn="b"/>
                      <a:endParaRPr lang="en-US" sz="900" b="0" i="0" u="none" strike="noStrike">
                        <a:solidFill>
                          <a:srgbClr val="000000"/>
                        </a:solidFill>
                        <a:effectLst/>
                        <a:latin typeface="Calibri" panose="020F0502020204030204" pitchFamily="34" charset="0"/>
                      </a:endParaRPr>
                    </a:p>
                  </a:txBody>
                  <a:tcPr marL="4981" marR="4981" marT="498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Arial" panose="020B0604020202020204" pitchFamily="34" charset="0"/>
                        </a:rPr>
                        <a:t>Labor and Delivery</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0" i="0" u="none" strike="noStrike">
                          <a:solidFill>
                            <a:srgbClr val="000000"/>
                          </a:solidFill>
                          <a:effectLst/>
                          <a:latin typeface="Arial" panose="020B0604020202020204" pitchFamily="34" charset="0"/>
                        </a:rPr>
                        <a:t>201</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189</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94%</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0" i="0" u="none" strike="noStrike">
                          <a:solidFill>
                            <a:srgbClr val="000000"/>
                          </a:solidFill>
                          <a:effectLst/>
                          <a:latin typeface="Arial" panose="020B0604020202020204" pitchFamily="34" charset="0"/>
                        </a:rPr>
                        <a:t>179</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10</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95%</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panose="020B0604020202020204" pitchFamily="34" charset="0"/>
                        </a:rPr>
                        <a:t>5%</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Arial" panose="020B0604020202020204" pitchFamily="34" charset="0"/>
                        </a:rPr>
                        <a:t>0%</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2534118"/>
                  </a:ext>
                </a:extLst>
              </a:tr>
              <a:tr h="183161">
                <a:tc>
                  <a:txBody>
                    <a:bodyPr/>
                    <a:lstStyle/>
                    <a:p>
                      <a:pPr algn="l" fontAlgn="b"/>
                      <a:endParaRPr lang="en-US" sz="900" b="0" i="0" u="none" strike="noStrike">
                        <a:solidFill>
                          <a:srgbClr val="000000"/>
                        </a:solidFill>
                        <a:effectLst/>
                        <a:latin typeface="Calibri" panose="020F0502020204030204" pitchFamily="34" charset="0"/>
                      </a:endParaRPr>
                    </a:p>
                  </a:txBody>
                  <a:tcPr marL="4981" marR="4981" marT="498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Arial" panose="020B0604020202020204" pitchFamily="34" charset="0"/>
                        </a:rPr>
                        <a:t>Orthopaedics</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0" i="0" u="none" strike="noStrike">
                          <a:solidFill>
                            <a:srgbClr val="000000"/>
                          </a:solidFill>
                          <a:effectLst/>
                          <a:latin typeface="Arial" panose="020B0604020202020204" pitchFamily="34" charset="0"/>
                        </a:rPr>
                        <a:t>132</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110</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83%</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0" i="0" u="none" strike="noStrike">
                          <a:solidFill>
                            <a:srgbClr val="000000"/>
                          </a:solidFill>
                          <a:effectLst/>
                          <a:latin typeface="Arial" panose="020B0604020202020204" pitchFamily="34" charset="0"/>
                        </a:rPr>
                        <a:t>98</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8</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4</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89%</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panose="020B0604020202020204" pitchFamily="34" charset="0"/>
                        </a:rPr>
                        <a:t>7%</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Arial" panose="020B0604020202020204" pitchFamily="34" charset="0"/>
                        </a:rPr>
                        <a:t>4%</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2599473"/>
                  </a:ext>
                </a:extLst>
              </a:tr>
              <a:tr h="183161">
                <a:tc>
                  <a:txBody>
                    <a:bodyPr/>
                    <a:lstStyle/>
                    <a:p>
                      <a:pPr algn="l" fontAlgn="b"/>
                      <a:endParaRPr lang="en-US" sz="900" b="0" i="0" u="none" strike="noStrike">
                        <a:solidFill>
                          <a:srgbClr val="000000"/>
                        </a:solidFill>
                        <a:effectLst/>
                        <a:latin typeface="Calibri" panose="020F0502020204030204" pitchFamily="34" charset="0"/>
                      </a:endParaRPr>
                    </a:p>
                  </a:txBody>
                  <a:tcPr marL="4981" marR="4981" marT="498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Arial" panose="020B0604020202020204" pitchFamily="34" charset="0"/>
                        </a:rPr>
                        <a:t>Urology</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0" i="0" u="none" strike="noStrike">
                          <a:solidFill>
                            <a:srgbClr val="000000"/>
                          </a:solidFill>
                          <a:effectLst/>
                          <a:latin typeface="Arial" panose="020B0604020202020204" pitchFamily="34" charset="0"/>
                        </a:rPr>
                        <a:t>125</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82</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66%</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0" i="0" u="none" strike="noStrike">
                          <a:solidFill>
                            <a:srgbClr val="000000"/>
                          </a:solidFill>
                          <a:effectLst/>
                          <a:latin typeface="Arial" panose="020B0604020202020204" pitchFamily="34" charset="0"/>
                        </a:rPr>
                        <a:t>72</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10</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88%</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panose="020B0604020202020204" pitchFamily="34" charset="0"/>
                        </a:rPr>
                        <a:t>12%</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Arial" panose="020B0604020202020204" pitchFamily="34" charset="0"/>
                        </a:rPr>
                        <a:t>0%</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8294031"/>
                  </a:ext>
                </a:extLst>
              </a:tr>
              <a:tr h="183161">
                <a:tc>
                  <a:txBody>
                    <a:bodyPr/>
                    <a:lstStyle/>
                    <a:p>
                      <a:pPr algn="l" fontAlgn="b"/>
                      <a:endParaRPr lang="en-US" sz="900" b="0" i="0" u="none" strike="noStrike">
                        <a:solidFill>
                          <a:srgbClr val="000000"/>
                        </a:solidFill>
                        <a:effectLst/>
                        <a:latin typeface="Calibri" panose="020F0502020204030204" pitchFamily="34" charset="0"/>
                      </a:endParaRPr>
                    </a:p>
                  </a:txBody>
                  <a:tcPr marL="4981" marR="4981" marT="498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1"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l" fontAlgn="b"/>
                      <a:r>
                        <a:rPr lang="en-US" sz="1400" b="1"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1"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1"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1"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1"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1"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1"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1"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1"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1" i="0" u="none" strike="noStrike" dirty="0">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1"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val="1311700970"/>
                  </a:ext>
                </a:extLst>
              </a:tr>
              <a:tr h="183161">
                <a:tc>
                  <a:txBody>
                    <a:bodyPr/>
                    <a:lstStyle/>
                    <a:p>
                      <a:pPr algn="l" fontAlgn="b"/>
                      <a:endParaRPr lang="en-US" sz="900" b="0" i="0" u="none" strike="noStrike">
                        <a:solidFill>
                          <a:srgbClr val="000000"/>
                        </a:solidFill>
                        <a:effectLst/>
                        <a:latin typeface="Calibri" panose="020F0502020204030204" pitchFamily="34" charset="0"/>
                      </a:endParaRPr>
                    </a:p>
                  </a:txBody>
                  <a:tcPr marL="4981" marR="4981" marT="498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Arial" panose="020B0604020202020204" pitchFamily="34" charset="0"/>
                        </a:rPr>
                        <a:t>TOTAL</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0" i="0" u="none" strike="noStrike">
                          <a:solidFill>
                            <a:srgbClr val="000000"/>
                          </a:solidFill>
                          <a:effectLst/>
                          <a:latin typeface="Arial" panose="020B0604020202020204" pitchFamily="34" charset="0"/>
                        </a:rPr>
                        <a:t>1455</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1220</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84%</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Arial" panose="020B0604020202020204" pitchFamily="34" charset="0"/>
                        </a:rPr>
                        <a:t> </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1400" b="0" i="0" u="none" strike="noStrike">
                          <a:solidFill>
                            <a:srgbClr val="000000"/>
                          </a:solidFill>
                          <a:effectLst/>
                          <a:latin typeface="Arial" panose="020B0604020202020204" pitchFamily="34" charset="0"/>
                        </a:rPr>
                        <a:t>987</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191</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42</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81%</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panose="020B0604020202020204" pitchFamily="34" charset="0"/>
                        </a:rPr>
                        <a:t>16%  (95% CI, 13-18%)</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Arial" panose="020B0604020202020204" pitchFamily="34" charset="0"/>
                        </a:rPr>
                        <a:t>3%</a:t>
                      </a:r>
                    </a:p>
                  </a:txBody>
                  <a:tcPr marL="4981" marR="4981" marT="49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6468205"/>
                  </a:ext>
                </a:extLst>
              </a:tr>
              <a:tr h="168609">
                <a:tc>
                  <a:txBody>
                    <a:bodyPr/>
                    <a:lstStyle/>
                    <a:p>
                      <a:pPr algn="l" fontAlgn="b"/>
                      <a:endParaRPr lang="en-US" sz="900" b="0" i="0" u="none" strike="noStrike">
                        <a:solidFill>
                          <a:srgbClr val="000000"/>
                        </a:solidFill>
                        <a:effectLst/>
                        <a:latin typeface="Calibri" panose="020F0502020204030204" pitchFamily="34" charset="0"/>
                      </a:endParaRPr>
                    </a:p>
                  </a:txBody>
                  <a:tcPr marL="4981" marR="4981" marT="498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4981" marR="4981" marT="4981"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39289759"/>
                  </a:ext>
                </a:extLst>
              </a:tr>
              <a:tr h="183161">
                <a:tc>
                  <a:txBody>
                    <a:bodyPr/>
                    <a:lstStyle/>
                    <a:p>
                      <a:pPr algn="l" fontAlgn="b"/>
                      <a:endParaRPr lang="en-US" sz="900" b="0" i="0" u="none" strike="noStrike">
                        <a:solidFill>
                          <a:srgbClr val="000000"/>
                        </a:solidFill>
                        <a:effectLst/>
                        <a:latin typeface="Calibri" panose="020F0502020204030204" pitchFamily="34" charset="0"/>
                      </a:endParaRPr>
                    </a:p>
                  </a:txBody>
                  <a:tcPr marL="4981" marR="4981" marT="498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981" marR="4981" marT="4981" marB="0" anchor="b">
                    <a:lnL>
                      <a:noFill/>
                    </a:lnL>
                    <a:lnR>
                      <a:noFill/>
                    </a:lnR>
                    <a:lnT>
                      <a:noFill/>
                    </a:lnT>
                    <a:lnB>
                      <a:noFill/>
                    </a:lnB>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4981" marR="4981" marT="4981" marB="0" anchor="b">
                    <a:lnL>
                      <a:noFill/>
                    </a:lnL>
                    <a:lnR>
                      <a:noFill/>
                    </a:lnR>
                    <a:lnT>
                      <a:noFill/>
                    </a:lnT>
                    <a:lnB>
                      <a:noFill/>
                    </a:lnB>
                  </a:tcPr>
                </a:tc>
                <a:extLst>
                  <a:ext uri="{0D108BD9-81ED-4DB2-BD59-A6C34878D82A}">
                    <a16:rowId xmlns:a16="http://schemas.microsoft.com/office/drawing/2014/main" val="616393052"/>
                  </a:ext>
                </a:extLst>
              </a:tr>
            </a:tbl>
          </a:graphicData>
        </a:graphic>
      </p:graphicFrame>
      <p:sp>
        <p:nvSpPr>
          <p:cNvPr id="5" name="Oval 4"/>
          <p:cNvSpPr/>
          <p:nvPr/>
        </p:nvSpPr>
        <p:spPr>
          <a:xfrm>
            <a:off x="8648593" y="5968220"/>
            <a:ext cx="646386" cy="433552"/>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673553" y="6184996"/>
            <a:ext cx="646386" cy="393934"/>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9868074" y="207478"/>
            <a:ext cx="2426418" cy="1152244"/>
          </a:xfrm>
          <a:prstGeom prst="rect">
            <a:avLst/>
          </a:prstGeom>
        </p:spPr>
      </p:pic>
    </p:spTree>
    <p:extLst>
      <p:ext uri="{BB962C8B-B14F-4D97-AF65-F5344CB8AC3E}">
        <p14:creationId xmlns:p14="http://schemas.microsoft.com/office/powerpoint/2010/main" val="12814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5146</TotalTime>
  <Words>2009</Words>
  <Application>Microsoft Office PowerPoint</Application>
  <PresentationFormat>Widescreen</PresentationFormat>
  <Paragraphs>296</Paragraphs>
  <Slides>19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Times</vt:lpstr>
      <vt:lpstr>Times New Roman</vt:lpstr>
      <vt:lpstr>Wingdings</vt:lpstr>
      <vt:lpstr>Office Theme</vt:lpstr>
      <vt:lpstr>Health Literacy at </vt:lpstr>
      <vt:lpstr>PowerPoint Presentation</vt:lpstr>
      <vt:lpstr>Outline</vt:lpstr>
      <vt:lpstr> </vt:lpstr>
      <vt:lpstr>Implementation of a Routine Health Literacy Assessment at an Academic Medical Center.   A Descriptive, Multi-method Study</vt:lpstr>
      <vt:lpstr>Rapid Estimate of Adult Literacy in Medicine-Short Form (REALM-SF)</vt:lpstr>
      <vt:lpstr>PowerPoint Presentation</vt:lpstr>
      <vt:lpstr>PowerPoint Presentation</vt:lpstr>
      <vt:lpstr>PowerPoint Presentation</vt:lpstr>
      <vt:lpstr>Implementation of a Routine Health Literacy Assessment at an Academic Medical Center.   A Descriptive, Multi-method Study</vt:lpstr>
      <vt:lpstr>Implementation of a Health Literacy Assessment in Perioperative Coordinated Care </vt:lpstr>
      <vt:lpstr>Next Steps…</vt:lpstr>
      <vt:lpstr>Advance Directives Completion Rates and an Intervention to Address Health Literacy in a  Clinic Population</vt:lpstr>
      <vt:lpstr>Advance Directives Completion Rates and an Intervention to Address Health Literacy in a  Clinic Population</vt:lpstr>
      <vt:lpstr>Advance Directives Completion Rates and an Intervention to Address Health Literacy in a  Clinic Population</vt:lpstr>
      <vt:lpstr>Advance Directives Completion Rates and an Intervention to Address Health Literacy in a  Clinic Population</vt:lpstr>
      <vt:lpstr>PowerPoint Presentation</vt:lpstr>
      <vt:lpstr>Advance Directives Completion Rates and an Intervention to Address Health Literacy in a  Clinic Population</vt:lpstr>
      <vt:lpstr>Health Literacy at </vt:lpstr>
    </vt:vector>
  </TitlesOfParts>
  <Company>University of Florida Academic Health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Literacy at UF Health</dc:title>
  <dc:creator>Leverence,Robert R</dc:creator>
  <cp:lastModifiedBy>Leverence,Robert R</cp:lastModifiedBy>
  <cp:revision>45</cp:revision>
  <dcterms:created xsi:type="dcterms:W3CDTF">2017-01-07T22:19:39Z</dcterms:created>
  <dcterms:modified xsi:type="dcterms:W3CDTF">2017-01-17T20:15:51Z</dcterms:modified>
</cp:coreProperties>
</file>